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4" r:id="rId4"/>
    <p:sldMasterId id="214748369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Slab"/>
      <p:regular r:id="rId28"/>
      <p:bold r:id="rId29"/>
    </p:embeddedFont>
    <p:embeddedFont>
      <p:font typeface="Roboto Slab Light"/>
      <p:regular r:id="rId30"/>
      <p:bold r:id="rId31"/>
    </p:embeddedFont>
    <p:embeddedFont>
      <p:font typeface="Roboto Medium"/>
      <p:regular r:id="rId32"/>
      <p:bold r:id="rId33"/>
      <p:italic r:id="rId34"/>
      <p:boldItalic r:id="rId35"/>
    </p:embeddedFont>
    <p:embeddedFont>
      <p:font typeface="Roboto"/>
      <p:regular r:id="rId36"/>
      <p:bold r:id="rId37"/>
      <p:italic r:id="rId38"/>
      <p:boldItalic r:id="rId39"/>
    </p:embeddedFont>
    <p:embeddedFont>
      <p:font typeface="Montserrat"/>
      <p:regular r:id="rId40"/>
      <p:bold r:id="rId41"/>
      <p:italic r:id="rId42"/>
      <p:boldItalic r:id="rId43"/>
    </p:embeddedFont>
    <p:embeddedFont>
      <p:font typeface="Montserrat Medium"/>
      <p:regular r:id="rId44"/>
      <p:bold r:id="rId45"/>
      <p:italic r:id="rId46"/>
      <p:boldItalic r:id="rId47"/>
    </p:embeddedFont>
    <p:embeddedFont>
      <p:font typeface="Helvetica Neue"/>
      <p:regular r:id="rId48"/>
      <p:bold r:id="rId49"/>
      <p:italic r:id="rId50"/>
      <p:boldItalic r:id="rId51"/>
    </p:embeddedFont>
    <p:embeddedFont>
      <p:font typeface="Helvetica Neue Light"/>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12">
          <p15:clr>
            <a:srgbClr val="9AA0A6"/>
          </p15:clr>
        </p15:guide>
        <p15:guide id="2" orient="horz" pos="2899">
          <p15:clr>
            <a:srgbClr val="9AA0A6"/>
          </p15:clr>
        </p15:guide>
        <p15:guide id="3" pos="48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12" orient="horz"/>
        <p:guide pos="2899" orient="horz"/>
        <p:guide pos="48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42" Type="http://schemas.openxmlformats.org/officeDocument/2006/relationships/font" Target="fonts/Montserrat-italic.fntdata"/><Relationship Id="rId41" Type="http://schemas.openxmlformats.org/officeDocument/2006/relationships/font" Target="fonts/Montserrat-bold.fntdata"/><Relationship Id="rId44" Type="http://schemas.openxmlformats.org/officeDocument/2006/relationships/font" Target="fonts/MontserratMedium-regular.fntdata"/><Relationship Id="rId43" Type="http://schemas.openxmlformats.org/officeDocument/2006/relationships/font" Target="fonts/Montserrat-boldItalic.fntdata"/><Relationship Id="rId46" Type="http://schemas.openxmlformats.org/officeDocument/2006/relationships/font" Target="fonts/MontserratMedium-italic.fntdata"/><Relationship Id="rId45" Type="http://schemas.openxmlformats.org/officeDocument/2006/relationships/font" Target="fonts/Montserrat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elveticaNeue-regular.fntdata"/><Relationship Id="rId47" Type="http://schemas.openxmlformats.org/officeDocument/2006/relationships/font" Target="fonts/MontserratMedium-boldItalic.fntdata"/><Relationship Id="rId49" Type="http://schemas.openxmlformats.org/officeDocument/2006/relationships/font" Target="fonts/HelveticaNeue-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SlabLight-bold.fntdata"/><Relationship Id="rId30" Type="http://schemas.openxmlformats.org/officeDocument/2006/relationships/font" Target="fonts/RobotoSlabLight-regular.fntdata"/><Relationship Id="rId33" Type="http://schemas.openxmlformats.org/officeDocument/2006/relationships/font" Target="fonts/RobotoMedium-bold.fntdata"/><Relationship Id="rId32" Type="http://schemas.openxmlformats.org/officeDocument/2006/relationships/font" Target="fonts/RobotoMedium-regular.fntdata"/><Relationship Id="rId35" Type="http://schemas.openxmlformats.org/officeDocument/2006/relationships/font" Target="fonts/RobotoMedium-boldItalic.fntdata"/><Relationship Id="rId34" Type="http://schemas.openxmlformats.org/officeDocument/2006/relationships/font" Target="fonts/RobotoMedium-italic.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Slab-regular.fntdata"/><Relationship Id="rId27" Type="http://schemas.openxmlformats.org/officeDocument/2006/relationships/slide" Target="slides/slide21.xml"/><Relationship Id="rId29" Type="http://schemas.openxmlformats.org/officeDocument/2006/relationships/font" Target="fonts/RobotoSlab-bold.fntdata"/><Relationship Id="rId51" Type="http://schemas.openxmlformats.org/officeDocument/2006/relationships/font" Target="fonts/HelveticaNeue-boldItalic.fntdata"/><Relationship Id="rId50" Type="http://schemas.openxmlformats.org/officeDocument/2006/relationships/font" Target="fonts/HelveticaNeue-italic.fntdata"/><Relationship Id="rId53" Type="http://schemas.openxmlformats.org/officeDocument/2006/relationships/font" Target="fonts/HelveticaNeueLight-bold.fntdata"/><Relationship Id="rId52" Type="http://schemas.openxmlformats.org/officeDocument/2006/relationships/font" Target="fonts/HelveticaNeueLight-regular.fntdata"/><Relationship Id="rId11" Type="http://schemas.openxmlformats.org/officeDocument/2006/relationships/slide" Target="slides/slide5.xml"/><Relationship Id="rId55" Type="http://schemas.openxmlformats.org/officeDocument/2006/relationships/font" Target="fonts/HelveticaNeueLight-boldItalic.fntdata"/><Relationship Id="rId10" Type="http://schemas.openxmlformats.org/officeDocument/2006/relationships/slide" Target="slides/slide4.xml"/><Relationship Id="rId54" Type="http://schemas.openxmlformats.org/officeDocument/2006/relationships/font" Target="fonts/HelveticaNeueLight-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8b19b38507_0_2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b19b38507_0_2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4d328e60a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4d328e60a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5592fff4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5592fff4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4d328e60a1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4d328e60a1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5592fff4c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5592fff4c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5592fff4cc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25592fff4cc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5592fff4cc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25592fff4cc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5592fff4cc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25592fff4cc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5592fff4cc_0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25592fff4cc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5592fff4cc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25592fff4cc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54287871c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54287871c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44aab27b7e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44aab27b7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487b8f9d5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487b8f9d5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4c7f726813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4c7f726813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541b1e8d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541b1e8d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139700" rtl="0" algn="l">
              <a:lnSpc>
                <a:spcPct val="115000"/>
              </a:lnSpc>
              <a:spcBef>
                <a:spcPts val="0"/>
              </a:spcBef>
              <a:spcAft>
                <a:spcPts val="1200"/>
              </a:spcAft>
              <a:buNone/>
            </a:pPr>
            <a:r>
              <a:rPr lang="en" sz="1200">
                <a:solidFill>
                  <a:srgbClr val="656D76"/>
                </a:solidFill>
                <a:highlight>
                  <a:srgbClr val="FFFFFF"/>
                </a:highlight>
              </a:rPr>
              <a:t>The purpose of this lesson is to dive deeper into correlated subqueries and write more complex queries with </a:t>
            </a:r>
            <a:r>
              <a:rPr lang="en" sz="1000">
                <a:solidFill>
                  <a:srgbClr val="656D76"/>
                </a:solidFill>
                <a:latin typeface="Courier New"/>
                <a:ea typeface="Courier New"/>
                <a:cs typeface="Courier New"/>
                <a:sym typeface="Courier New"/>
              </a:rPr>
              <a:t>join</a:t>
            </a:r>
            <a:r>
              <a:rPr lang="en" sz="1200">
                <a:solidFill>
                  <a:srgbClr val="656D76"/>
                </a:solidFill>
                <a:highlight>
                  <a:srgbClr val="FFFFFF"/>
                </a:highlight>
              </a:rPr>
              <a:t> statements and subqueries. We will also talk more about </a:t>
            </a:r>
            <a:r>
              <a:rPr lang="en" sz="1000">
                <a:solidFill>
                  <a:srgbClr val="656D76"/>
                </a:solidFill>
                <a:latin typeface="Courier New"/>
                <a:ea typeface="Courier New"/>
                <a:cs typeface="Courier New"/>
                <a:sym typeface="Courier New"/>
              </a:rPr>
              <a:t>lag_functions</a:t>
            </a:r>
            <a:r>
              <a:rPr lang="en" sz="1200">
                <a:solidFill>
                  <a:srgbClr val="656D76"/>
                </a:solidFill>
                <a:highlight>
                  <a:srgbClr val="FFFFFF"/>
                </a:highlight>
              </a:rPr>
              <a:t>, </a:t>
            </a:r>
            <a:r>
              <a:rPr lang="en" sz="1000">
                <a:solidFill>
                  <a:srgbClr val="656D76"/>
                </a:solidFill>
                <a:latin typeface="Courier New"/>
                <a:ea typeface="Courier New"/>
                <a:cs typeface="Courier New"/>
                <a:sym typeface="Courier New"/>
              </a:rPr>
              <a:t>self joins</a:t>
            </a:r>
            <a:r>
              <a:rPr lang="en" sz="1200">
                <a:solidFill>
                  <a:srgbClr val="656D76"/>
                </a:solidFill>
                <a:highlight>
                  <a:srgbClr val="FFFFFF"/>
                </a:highlight>
              </a:rPr>
              <a:t> and how it can be used to perform rolling calculations. We will also revisit logistic regression and go in details on how the algorithm works to make those classifications.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53b92774f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53b92774f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54287871c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54287871c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8bd2b224f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bd2b224f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44aab27b7e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44aab27b7e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51f77a2a8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51f77a2a8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4.jpg"/><Relationship Id="rId5" Type="http://schemas.openxmlformats.org/officeDocument/2006/relationships/image" Target="../media/image15.jpg"/><Relationship Id="rId6" Type="http://schemas.openxmlformats.org/officeDocument/2006/relationships/image" Target="../media/image8.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 Id="rId3"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14559" r="0" t="0"/>
          <a:stretch/>
        </p:blipFill>
        <p:spPr>
          <a:xfrm>
            <a:off x="4937925" y="1236400"/>
            <a:ext cx="3689971" cy="287927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_1">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54" name="Shape 54"/>
        <p:cNvGrpSpPr/>
        <p:nvPr/>
      </p:nvGrpSpPr>
      <p:grpSpPr>
        <a:xfrm>
          <a:off x="0" y="0"/>
          <a:ext cx="0" cy="0"/>
          <a:chOff x="0" y="0"/>
          <a:chExt cx="0" cy="0"/>
        </a:xfrm>
      </p:grpSpPr>
      <p:sp>
        <p:nvSpPr>
          <p:cNvPr id="55" name="Google Shape;55;p15"/>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6" name="Google Shape;56;p15"/>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7" name="Google Shape;57;p1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58" name="Shape 58"/>
        <p:cNvGrpSpPr/>
        <p:nvPr/>
      </p:nvGrpSpPr>
      <p:grpSpPr>
        <a:xfrm>
          <a:off x="0" y="0"/>
          <a:ext cx="0" cy="0"/>
          <a:chOff x="0" y="0"/>
          <a:chExt cx="0" cy="0"/>
        </a:xfrm>
      </p:grpSpPr>
      <p:pic>
        <p:nvPicPr>
          <p:cNvPr descr="Image" id="59" name="Google Shape;59;p16"/>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60" name="Google Shape;60;p16"/>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61" name="Google Shape;61;p16"/>
          <p:cNvPicPr preferRelativeResize="0"/>
          <p:nvPr/>
        </p:nvPicPr>
        <p:blipFill>
          <a:blip r:embed="rId3">
            <a:alphaModFix/>
          </a:blip>
          <a:stretch>
            <a:fillRect/>
          </a:stretch>
        </p:blipFill>
        <p:spPr>
          <a:xfrm>
            <a:off x="756639" y="3172805"/>
            <a:ext cx="266022" cy="235093"/>
          </a:xfrm>
          <a:prstGeom prst="rect">
            <a:avLst/>
          </a:prstGeom>
          <a:noFill/>
          <a:ln cap="flat" cmpd="sng" w="9525">
            <a:solidFill>
              <a:srgbClr val="2DC5FA"/>
            </a:solidFill>
            <a:prstDash val="solid"/>
            <a:round/>
            <a:headEnd len="sm" w="sm" type="none"/>
            <a:tailEnd len="sm" w="sm" type="none"/>
          </a:ln>
        </p:spPr>
      </p:pic>
      <p:pic>
        <p:nvPicPr>
          <p:cNvPr descr="Image" id="62" name="Google Shape;62;p16"/>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63" name="Google Shape;63;p16"/>
          <p:cNvCxnSpPr/>
          <p:nvPr/>
        </p:nvCxnSpPr>
        <p:spPr>
          <a:xfrm flipH="1" rot="10800000">
            <a:off x="861725" y="534795"/>
            <a:ext cx="5100" cy="2464800"/>
          </a:xfrm>
          <a:prstGeom prst="straightConnector1">
            <a:avLst/>
          </a:prstGeom>
          <a:noFill/>
          <a:ln cap="flat" cmpd="sng" w="38100">
            <a:solidFill>
              <a:srgbClr val="2DC5FA"/>
            </a:solidFill>
            <a:prstDash val="solid"/>
            <a:miter lim="4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p:cSld name="TITLE_2">
    <p:spTree>
      <p:nvGrpSpPr>
        <p:cNvPr id="64" name="Shape 64"/>
        <p:cNvGrpSpPr/>
        <p:nvPr/>
      </p:nvGrpSpPr>
      <p:grpSpPr>
        <a:xfrm>
          <a:off x="0" y="0"/>
          <a:ext cx="0" cy="0"/>
          <a:chOff x="0" y="0"/>
          <a:chExt cx="0" cy="0"/>
        </a:xfrm>
      </p:grpSpPr>
      <p:sp>
        <p:nvSpPr>
          <p:cNvPr id="65" name="Google Shape;65;p17"/>
          <p:cNvSpPr txBox="1"/>
          <p:nvPr>
            <p:ph type="title"/>
          </p:nvPr>
        </p:nvSpPr>
        <p:spPr>
          <a:xfrm>
            <a:off x="1959550" y="3924475"/>
            <a:ext cx="3909000" cy="3936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rtl="0">
              <a:spcBef>
                <a:spcPts val="0"/>
              </a:spcBef>
              <a:spcAft>
                <a:spcPts val="0"/>
              </a:spcAft>
              <a:buSzPts val="1400"/>
              <a:buFont typeface="Roboto"/>
              <a:buNone/>
              <a:defRPr sz="1400">
                <a:latin typeface="Roboto"/>
                <a:ea typeface="Roboto"/>
                <a:cs typeface="Roboto"/>
                <a:sym typeface="Roboto"/>
              </a:defRPr>
            </a:lvl2pPr>
            <a:lvl3pPr lvl="2" rtl="0">
              <a:spcBef>
                <a:spcPts val="0"/>
              </a:spcBef>
              <a:spcAft>
                <a:spcPts val="0"/>
              </a:spcAft>
              <a:buSzPts val="1400"/>
              <a:buFont typeface="Roboto"/>
              <a:buNone/>
              <a:defRPr sz="1400">
                <a:latin typeface="Roboto"/>
                <a:ea typeface="Roboto"/>
                <a:cs typeface="Roboto"/>
                <a:sym typeface="Roboto"/>
              </a:defRPr>
            </a:lvl3pPr>
            <a:lvl4pPr lvl="3" rtl="0">
              <a:spcBef>
                <a:spcPts val="0"/>
              </a:spcBef>
              <a:spcAft>
                <a:spcPts val="0"/>
              </a:spcAft>
              <a:buSzPts val="1400"/>
              <a:buFont typeface="Roboto"/>
              <a:buNone/>
              <a:defRPr sz="1400">
                <a:latin typeface="Roboto"/>
                <a:ea typeface="Roboto"/>
                <a:cs typeface="Roboto"/>
                <a:sym typeface="Roboto"/>
              </a:defRPr>
            </a:lvl4pPr>
            <a:lvl5pPr lvl="4" rtl="0">
              <a:spcBef>
                <a:spcPts val="0"/>
              </a:spcBef>
              <a:spcAft>
                <a:spcPts val="0"/>
              </a:spcAft>
              <a:buSzPts val="1400"/>
              <a:buFont typeface="Roboto"/>
              <a:buNone/>
              <a:defRPr sz="1400">
                <a:latin typeface="Roboto"/>
                <a:ea typeface="Roboto"/>
                <a:cs typeface="Roboto"/>
                <a:sym typeface="Roboto"/>
              </a:defRPr>
            </a:lvl5pPr>
            <a:lvl6pPr lvl="5" rtl="0">
              <a:spcBef>
                <a:spcPts val="0"/>
              </a:spcBef>
              <a:spcAft>
                <a:spcPts val="0"/>
              </a:spcAft>
              <a:buSzPts val="1400"/>
              <a:buFont typeface="Roboto"/>
              <a:buNone/>
              <a:defRPr sz="1400">
                <a:latin typeface="Roboto"/>
                <a:ea typeface="Roboto"/>
                <a:cs typeface="Roboto"/>
                <a:sym typeface="Roboto"/>
              </a:defRPr>
            </a:lvl6pPr>
            <a:lvl7pPr lvl="6" rtl="0">
              <a:spcBef>
                <a:spcPts val="0"/>
              </a:spcBef>
              <a:spcAft>
                <a:spcPts val="0"/>
              </a:spcAft>
              <a:buSzPts val="1400"/>
              <a:buFont typeface="Roboto"/>
              <a:buNone/>
              <a:defRPr sz="1400">
                <a:latin typeface="Roboto"/>
                <a:ea typeface="Roboto"/>
                <a:cs typeface="Roboto"/>
                <a:sym typeface="Roboto"/>
              </a:defRPr>
            </a:lvl7pPr>
            <a:lvl8pPr lvl="7" rtl="0">
              <a:spcBef>
                <a:spcPts val="0"/>
              </a:spcBef>
              <a:spcAft>
                <a:spcPts val="0"/>
              </a:spcAft>
              <a:buSzPts val="1400"/>
              <a:buFont typeface="Roboto"/>
              <a:buNone/>
              <a:defRPr sz="1400">
                <a:latin typeface="Roboto"/>
                <a:ea typeface="Roboto"/>
                <a:cs typeface="Roboto"/>
                <a:sym typeface="Roboto"/>
              </a:defRPr>
            </a:lvl8pPr>
            <a:lvl9pPr lvl="8" rtl="0">
              <a:spcBef>
                <a:spcPts val="0"/>
              </a:spcBef>
              <a:spcAft>
                <a:spcPts val="0"/>
              </a:spcAft>
              <a:buSzPts val="1400"/>
              <a:buFont typeface="Roboto"/>
              <a:buNone/>
              <a:defRPr sz="1400">
                <a:latin typeface="Roboto"/>
                <a:ea typeface="Roboto"/>
                <a:cs typeface="Roboto"/>
                <a:sym typeface="Roboto"/>
              </a:defRPr>
            </a:lvl9pPr>
          </a:lstStyle>
          <a:p/>
        </p:txBody>
      </p:sp>
      <p:sp>
        <p:nvSpPr>
          <p:cNvPr id="66" name="Google Shape;66;p17"/>
          <p:cNvSpPr txBox="1"/>
          <p:nvPr>
            <p:ph idx="2" type="title"/>
          </p:nvPr>
        </p:nvSpPr>
        <p:spPr>
          <a:xfrm>
            <a:off x="1959551" y="328405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67" name="Google Shape;67;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8" name="Google Shape;68;p17"/>
          <p:cNvPicPr preferRelativeResize="0"/>
          <p:nvPr/>
        </p:nvPicPr>
        <p:blipFill>
          <a:blip r:embed="rId2">
            <a:alphaModFix/>
          </a:blip>
          <a:stretch>
            <a:fillRect/>
          </a:stretch>
        </p:blipFill>
        <p:spPr>
          <a:xfrm>
            <a:off x="7262625" y="157300"/>
            <a:ext cx="1663599" cy="16635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type="title">
  <p:cSld name="TITLE">
    <p:spTree>
      <p:nvGrpSpPr>
        <p:cNvPr id="73" name="Shape 73"/>
        <p:cNvGrpSpPr/>
        <p:nvPr/>
      </p:nvGrpSpPr>
      <p:grpSpPr>
        <a:xfrm>
          <a:off x="0" y="0"/>
          <a:ext cx="0" cy="0"/>
          <a:chOff x="0" y="0"/>
          <a:chExt cx="0" cy="0"/>
        </a:xfrm>
      </p:grpSpPr>
      <p:sp>
        <p:nvSpPr>
          <p:cNvPr id="74" name="Google Shape;74;p19"/>
          <p:cNvSpPr txBox="1"/>
          <p:nvPr>
            <p:ph type="title"/>
          </p:nvPr>
        </p:nvSpPr>
        <p:spPr>
          <a:xfrm>
            <a:off x="1959550" y="3924475"/>
            <a:ext cx="3909000" cy="3936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rtl="0">
              <a:spcBef>
                <a:spcPts val="0"/>
              </a:spcBef>
              <a:spcAft>
                <a:spcPts val="0"/>
              </a:spcAft>
              <a:buSzPts val="1400"/>
              <a:buFont typeface="Roboto"/>
              <a:buNone/>
              <a:defRPr sz="1400">
                <a:latin typeface="Roboto"/>
                <a:ea typeface="Roboto"/>
                <a:cs typeface="Roboto"/>
                <a:sym typeface="Roboto"/>
              </a:defRPr>
            </a:lvl2pPr>
            <a:lvl3pPr lvl="2" rtl="0">
              <a:spcBef>
                <a:spcPts val="0"/>
              </a:spcBef>
              <a:spcAft>
                <a:spcPts val="0"/>
              </a:spcAft>
              <a:buSzPts val="1400"/>
              <a:buFont typeface="Roboto"/>
              <a:buNone/>
              <a:defRPr sz="1400">
                <a:latin typeface="Roboto"/>
                <a:ea typeface="Roboto"/>
                <a:cs typeface="Roboto"/>
                <a:sym typeface="Roboto"/>
              </a:defRPr>
            </a:lvl3pPr>
            <a:lvl4pPr lvl="3" rtl="0">
              <a:spcBef>
                <a:spcPts val="0"/>
              </a:spcBef>
              <a:spcAft>
                <a:spcPts val="0"/>
              </a:spcAft>
              <a:buSzPts val="1400"/>
              <a:buFont typeface="Roboto"/>
              <a:buNone/>
              <a:defRPr sz="1400">
                <a:latin typeface="Roboto"/>
                <a:ea typeface="Roboto"/>
                <a:cs typeface="Roboto"/>
                <a:sym typeface="Roboto"/>
              </a:defRPr>
            </a:lvl4pPr>
            <a:lvl5pPr lvl="4" rtl="0">
              <a:spcBef>
                <a:spcPts val="0"/>
              </a:spcBef>
              <a:spcAft>
                <a:spcPts val="0"/>
              </a:spcAft>
              <a:buSzPts val="1400"/>
              <a:buFont typeface="Roboto"/>
              <a:buNone/>
              <a:defRPr sz="1400">
                <a:latin typeface="Roboto"/>
                <a:ea typeface="Roboto"/>
                <a:cs typeface="Roboto"/>
                <a:sym typeface="Roboto"/>
              </a:defRPr>
            </a:lvl5pPr>
            <a:lvl6pPr lvl="5" rtl="0">
              <a:spcBef>
                <a:spcPts val="0"/>
              </a:spcBef>
              <a:spcAft>
                <a:spcPts val="0"/>
              </a:spcAft>
              <a:buSzPts val="1400"/>
              <a:buFont typeface="Roboto"/>
              <a:buNone/>
              <a:defRPr sz="1400">
                <a:latin typeface="Roboto"/>
                <a:ea typeface="Roboto"/>
                <a:cs typeface="Roboto"/>
                <a:sym typeface="Roboto"/>
              </a:defRPr>
            </a:lvl6pPr>
            <a:lvl7pPr lvl="6" rtl="0">
              <a:spcBef>
                <a:spcPts val="0"/>
              </a:spcBef>
              <a:spcAft>
                <a:spcPts val="0"/>
              </a:spcAft>
              <a:buSzPts val="1400"/>
              <a:buFont typeface="Roboto"/>
              <a:buNone/>
              <a:defRPr sz="1400">
                <a:latin typeface="Roboto"/>
                <a:ea typeface="Roboto"/>
                <a:cs typeface="Roboto"/>
                <a:sym typeface="Roboto"/>
              </a:defRPr>
            </a:lvl7pPr>
            <a:lvl8pPr lvl="7" rtl="0">
              <a:spcBef>
                <a:spcPts val="0"/>
              </a:spcBef>
              <a:spcAft>
                <a:spcPts val="0"/>
              </a:spcAft>
              <a:buSzPts val="1400"/>
              <a:buFont typeface="Roboto"/>
              <a:buNone/>
              <a:defRPr sz="1400">
                <a:latin typeface="Roboto"/>
                <a:ea typeface="Roboto"/>
                <a:cs typeface="Roboto"/>
                <a:sym typeface="Roboto"/>
              </a:defRPr>
            </a:lvl8pPr>
            <a:lvl9pPr lvl="8" rtl="0">
              <a:spcBef>
                <a:spcPts val="0"/>
              </a:spcBef>
              <a:spcAft>
                <a:spcPts val="0"/>
              </a:spcAft>
              <a:buSzPts val="1400"/>
              <a:buFont typeface="Roboto"/>
              <a:buNone/>
              <a:defRPr sz="1400">
                <a:latin typeface="Roboto"/>
                <a:ea typeface="Roboto"/>
                <a:cs typeface="Roboto"/>
                <a:sym typeface="Roboto"/>
              </a:defRPr>
            </a:lvl9pPr>
          </a:lstStyle>
          <a:p/>
        </p:txBody>
      </p:sp>
      <p:sp>
        <p:nvSpPr>
          <p:cNvPr id="75" name="Google Shape;75;p19"/>
          <p:cNvSpPr txBox="1"/>
          <p:nvPr>
            <p:ph idx="2" type="title"/>
          </p:nvPr>
        </p:nvSpPr>
        <p:spPr>
          <a:xfrm>
            <a:off x="1959551" y="328405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7" name="Google Shape;77;p19"/>
          <p:cNvPicPr preferRelativeResize="0"/>
          <p:nvPr/>
        </p:nvPicPr>
        <p:blipFill>
          <a:blip r:embed="rId2">
            <a:alphaModFix/>
          </a:blip>
          <a:stretch>
            <a:fillRect/>
          </a:stretch>
        </p:blipFill>
        <p:spPr>
          <a:xfrm>
            <a:off x="7262625" y="157300"/>
            <a:ext cx="1663599" cy="16635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sp>
        <p:nvSpPr>
          <p:cNvPr id="79" name="Google Shape;79;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0" name="Google Shape;8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 1/3 Image" type="tx">
  <p:cSld name="TITLE_AND_BODY">
    <p:spTree>
      <p:nvGrpSpPr>
        <p:cNvPr id="81" name="Shape 81"/>
        <p:cNvGrpSpPr/>
        <p:nvPr/>
      </p:nvGrpSpPr>
      <p:grpSpPr>
        <a:xfrm>
          <a:off x="0" y="0"/>
          <a:ext cx="0" cy="0"/>
          <a:chOff x="0" y="0"/>
          <a:chExt cx="0" cy="0"/>
        </a:xfrm>
      </p:grpSpPr>
      <p:sp>
        <p:nvSpPr>
          <p:cNvPr id="82" name="Google Shape;82;p21"/>
          <p:cNvSpPr txBox="1"/>
          <p:nvPr>
            <p:ph type="title"/>
          </p:nvPr>
        </p:nvSpPr>
        <p:spPr>
          <a:xfrm>
            <a:off x="349624" y="1318750"/>
            <a:ext cx="54684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21"/>
          <p:cNvSpPr txBox="1"/>
          <p:nvPr>
            <p:ph idx="2" type="title"/>
          </p:nvPr>
        </p:nvSpPr>
        <p:spPr>
          <a:xfrm>
            <a:off x="349624" y="794825"/>
            <a:ext cx="54684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21"/>
          <p:cNvSpPr txBox="1"/>
          <p:nvPr>
            <p:ph idx="1" type="body"/>
          </p:nvPr>
        </p:nvSpPr>
        <p:spPr>
          <a:xfrm>
            <a:off x="359076" y="1895525"/>
            <a:ext cx="54684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434343"/>
              </a:buClr>
              <a:buSzPts val="1400"/>
              <a:buChar char="●"/>
              <a:defRPr>
                <a:solidFill>
                  <a:srgbClr val="434343"/>
                </a:solidFill>
              </a:defRPr>
            </a:lvl1pPr>
            <a:lvl2pPr indent="-317500" lvl="1" marL="914400" rtl="0">
              <a:spcBef>
                <a:spcPts val="0"/>
              </a:spcBef>
              <a:spcAft>
                <a:spcPts val="0"/>
              </a:spcAft>
              <a:buClr>
                <a:srgbClr val="434343"/>
              </a:buClr>
              <a:buSzPts val="1400"/>
              <a:buChar char="○"/>
              <a:defRPr>
                <a:solidFill>
                  <a:srgbClr val="434343"/>
                </a:solidFill>
              </a:defRPr>
            </a:lvl2pPr>
            <a:lvl3pPr indent="-317500" lvl="2" marL="1371600" rtl="0">
              <a:spcBef>
                <a:spcPts val="0"/>
              </a:spcBef>
              <a:spcAft>
                <a:spcPts val="0"/>
              </a:spcAft>
              <a:buClr>
                <a:srgbClr val="434343"/>
              </a:buClr>
              <a:buSzPts val="1400"/>
              <a:buChar char="■"/>
              <a:defRPr>
                <a:solidFill>
                  <a:srgbClr val="434343"/>
                </a:solidFill>
              </a:defRPr>
            </a:lvl3pPr>
            <a:lvl4pPr indent="-317500" lvl="3" marL="1828800" rtl="0">
              <a:spcBef>
                <a:spcPts val="0"/>
              </a:spcBef>
              <a:spcAft>
                <a:spcPts val="0"/>
              </a:spcAft>
              <a:buClr>
                <a:srgbClr val="434343"/>
              </a:buClr>
              <a:buSzPts val="1400"/>
              <a:buChar char="●"/>
              <a:defRPr>
                <a:solidFill>
                  <a:srgbClr val="434343"/>
                </a:solidFill>
              </a:defRPr>
            </a:lvl4pPr>
            <a:lvl5pPr indent="-317500" lvl="4" marL="2286000" rtl="0">
              <a:spcBef>
                <a:spcPts val="0"/>
              </a:spcBef>
              <a:spcAft>
                <a:spcPts val="0"/>
              </a:spcAft>
              <a:buClr>
                <a:srgbClr val="434343"/>
              </a:buClr>
              <a:buSzPts val="1400"/>
              <a:buChar char="○"/>
              <a:defRPr>
                <a:solidFill>
                  <a:srgbClr val="434343"/>
                </a:solidFill>
              </a:defRPr>
            </a:lvl5pPr>
            <a:lvl6pPr indent="-317500" lvl="5" marL="2743200" rtl="0">
              <a:spcBef>
                <a:spcPts val="0"/>
              </a:spcBef>
              <a:spcAft>
                <a:spcPts val="0"/>
              </a:spcAft>
              <a:buClr>
                <a:srgbClr val="434343"/>
              </a:buClr>
              <a:buSzPts val="1400"/>
              <a:buChar char="■"/>
              <a:defRPr>
                <a:solidFill>
                  <a:srgbClr val="434343"/>
                </a:solidFill>
              </a:defRPr>
            </a:lvl6pPr>
            <a:lvl7pPr indent="-317500" lvl="6" marL="3200400" rtl="0">
              <a:spcBef>
                <a:spcPts val="0"/>
              </a:spcBef>
              <a:spcAft>
                <a:spcPts val="0"/>
              </a:spcAft>
              <a:buClr>
                <a:srgbClr val="434343"/>
              </a:buClr>
              <a:buSzPts val="1400"/>
              <a:buChar char="●"/>
              <a:defRPr>
                <a:solidFill>
                  <a:srgbClr val="434343"/>
                </a:solidFill>
              </a:defRPr>
            </a:lvl7pPr>
            <a:lvl8pPr indent="-317500" lvl="7" marL="3657600" rtl="0">
              <a:spcBef>
                <a:spcPts val="0"/>
              </a:spcBef>
              <a:spcAft>
                <a:spcPts val="0"/>
              </a:spcAft>
              <a:buClr>
                <a:srgbClr val="434343"/>
              </a:buClr>
              <a:buSzPts val="1400"/>
              <a:buChar char="○"/>
              <a:defRPr>
                <a:solidFill>
                  <a:srgbClr val="434343"/>
                </a:solidFill>
              </a:defRPr>
            </a:lvl8pPr>
            <a:lvl9pPr indent="-317500" lvl="8" marL="4114800" rtl="0">
              <a:spcBef>
                <a:spcPts val="0"/>
              </a:spcBef>
              <a:spcAft>
                <a:spcPts val="0"/>
              </a:spcAft>
              <a:buClr>
                <a:srgbClr val="434343"/>
              </a:buClr>
              <a:buSzPts val="1400"/>
              <a:buChar char="■"/>
              <a:defRPr>
                <a:solidFill>
                  <a:srgbClr val="434343"/>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 1/2 Image">
  <p:cSld name="TITLE_AND_BODY_1">
    <p:spTree>
      <p:nvGrpSpPr>
        <p:cNvPr id="86" name="Shape 86"/>
        <p:cNvGrpSpPr/>
        <p:nvPr/>
      </p:nvGrpSpPr>
      <p:grpSpPr>
        <a:xfrm>
          <a:off x="0" y="0"/>
          <a:ext cx="0" cy="0"/>
          <a:chOff x="0" y="0"/>
          <a:chExt cx="0" cy="0"/>
        </a:xfrm>
      </p:grpSpPr>
      <p:sp>
        <p:nvSpPr>
          <p:cNvPr id="87" name="Google Shape;87;p22"/>
          <p:cNvSpPr txBox="1"/>
          <p:nvPr>
            <p:ph type="title"/>
          </p:nvPr>
        </p:nvSpPr>
        <p:spPr>
          <a:xfrm>
            <a:off x="349625" y="1318750"/>
            <a:ext cx="4340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 name="Google Shape;88;p22"/>
          <p:cNvSpPr txBox="1"/>
          <p:nvPr>
            <p:ph idx="2" type="title"/>
          </p:nvPr>
        </p:nvSpPr>
        <p:spPr>
          <a:xfrm>
            <a:off x="349625" y="794825"/>
            <a:ext cx="4340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22"/>
          <p:cNvSpPr txBox="1"/>
          <p:nvPr>
            <p:ph idx="1" type="body"/>
          </p:nvPr>
        </p:nvSpPr>
        <p:spPr>
          <a:xfrm>
            <a:off x="359075" y="1895525"/>
            <a:ext cx="42177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434343"/>
              </a:buClr>
              <a:buSzPts val="1400"/>
              <a:buChar char="●"/>
              <a:defRPr>
                <a:solidFill>
                  <a:srgbClr val="434343"/>
                </a:solidFill>
              </a:defRPr>
            </a:lvl1pPr>
            <a:lvl2pPr indent="-317500" lvl="1" marL="914400" rtl="0">
              <a:spcBef>
                <a:spcPts val="0"/>
              </a:spcBef>
              <a:spcAft>
                <a:spcPts val="0"/>
              </a:spcAft>
              <a:buClr>
                <a:srgbClr val="434343"/>
              </a:buClr>
              <a:buSzPts val="1400"/>
              <a:buChar char="○"/>
              <a:defRPr>
                <a:solidFill>
                  <a:srgbClr val="434343"/>
                </a:solidFill>
              </a:defRPr>
            </a:lvl2pPr>
            <a:lvl3pPr indent="-317500" lvl="2" marL="1371600" rtl="0">
              <a:spcBef>
                <a:spcPts val="0"/>
              </a:spcBef>
              <a:spcAft>
                <a:spcPts val="0"/>
              </a:spcAft>
              <a:buClr>
                <a:srgbClr val="434343"/>
              </a:buClr>
              <a:buSzPts val="1400"/>
              <a:buChar char="■"/>
              <a:defRPr>
                <a:solidFill>
                  <a:srgbClr val="434343"/>
                </a:solidFill>
              </a:defRPr>
            </a:lvl3pPr>
            <a:lvl4pPr indent="-317500" lvl="3" marL="1828800" rtl="0">
              <a:spcBef>
                <a:spcPts val="0"/>
              </a:spcBef>
              <a:spcAft>
                <a:spcPts val="0"/>
              </a:spcAft>
              <a:buClr>
                <a:srgbClr val="434343"/>
              </a:buClr>
              <a:buSzPts val="1400"/>
              <a:buChar char="●"/>
              <a:defRPr>
                <a:solidFill>
                  <a:srgbClr val="434343"/>
                </a:solidFill>
              </a:defRPr>
            </a:lvl4pPr>
            <a:lvl5pPr indent="-317500" lvl="4" marL="2286000" rtl="0">
              <a:spcBef>
                <a:spcPts val="0"/>
              </a:spcBef>
              <a:spcAft>
                <a:spcPts val="0"/>
              </a:spcAft>
              <a:buClr>
                <a:srgbClr val="434343"/>
              </a:buClr>
              <a:buSzPts val="1400"/>
              <a:buChar char="○"/>
              <a:defRPr>
                <a:solidFill>
                  <a:srgbClr val="434343"/>
                </a:solidFill>
              </a:defRPr>
            </a:lvl5pPr>
            <a:lvl6pPr indent="-317500" lvl="5" marL="2743200" rtl="0">
              <a:spcBef>
                <a:spcPts val="0"/>
              </a:spcBef>
              <a:spcAft>
                <a:spcPts val="0"/>
              </a:spcAft>
              <a:buClr>
                <a:srgbClr val="434343"/>
              </a:buClr>
              <a:buSzPts val="1400"/>
              <a:buChar char="■"/>
              <a:defRPr>
                <a:solidFill>
                  <a:srgbClr val="434343"/>
                </a:solidFill>
              </a:defRPr>
            </a:lvl6pPr>
            <a:lvl7pPr indent="-317500" lvl="6" marL="3200400" rtl="0">
              <a:spcBef>
                <a:spcPts val="0"/>
              </a:spcBef>
              <a:spcAft>
                <a:spcPts val="0"/>
              </a:spcAft>
              <a:buClr>
                <a:srgbClr val="434343"/>
              </a:buClr>
              <a:buSzPts val="1400"/>
              <a:buChar char="●"/>
              <a:defRPr>
                <a:solidFill>
                  <a:srgbClr val="434343"/>
                </a:solidFill>
              </a:defRPr>
            </a:lvl7pPr>
            <a:lvl8pPr indent="-317500" lvl="7" marL="3657600" rtl="0">
              <a:spcBef>
                <a:spcPts val="0"/>
              </a:spcBef>
              <a:spcAft>
                <a:spcPts val="0"/>
              </a:spcAft>
              <a:buClr>
                <a:srgbClr val="434343"/>
              </a:buClr>
              <a:buSzPts val="1400"/>
              <a:buChar char="○"/>
              <a:defRPr>
                <a:solidFill>
                  <a:srgbClr val="434343"/>
                </a:solidFill>
              </a:defRPr>
            </a:lvl8pPr>
            <a:lvl9pPr indent="-317500" lvl="8" marL="4114800" rtl="0">
              <a:spcBef>
                <a:spcPts val="0"/>
              </a:spcBef>
              <a:spcAft>
                <a:spcPts val="0"/>
              </a:spcAft>
              <a:buClr>
                <a:srgbClr val="434343"/>
              </a:buClr>
              <a:buSzPts val="1400"/>
              <a:buChar char="■"/>
              <a:defRPr>
                <a:solidFill>
                  <a:srgbClr val="434343"/>
                </a:solidFill>
              </a:defRPr>
            </a:lvl9pPr>
          </a:lstStyle>
          <a:p/>
        </p:txBody>
      </p:sp>
      <p:sp>
        <p:nvSpPr>
          <p:cNvPr id="90" name="Google Shape;90;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 2/3 Image">
  <p:cSld name="TITLE_AND_BODY_1_1">
    <p:spTree>
      <p:nvGrpSpPr>
        <p:cNvPr id="91" name="Shape 91"/>
        <p:cNvGrpSpPr/>
        <p:nvPr/>
      </p:nvGrpSpPr>
      <p:grpSpPr>
        <a:xfrm>
          <a:off x="0" y="0"/>
          <a:ext cx="0" cy="0"/>
          <a:chOff x="0" y="0"/>
          <a:chExt cx="0" cy="0"/>
        </a:xfrm>
      </p:grpSpPr>
      <p:sp>
        <p:nvSpPr>
          <p:cNvPr id="92" name="Google Shape;92;p23"/>
          <p:cNvSpPr txBox="1"/>
          <p:nvPr>
            <p:ph type="title"/>
          </p:nvPr>
        </p:nvSpPr>
        <p:spPr>
          <a:xfrm>
            <a:off x="349625" y="1318750"/>
            <a:ext cx="2711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23"/>
          <p:cNvSpPr txBox="1"/>
          <p:nvPr>
            <p:ph idx="2" type="title"/>
          </p:nvPr>
        </p:nvSpPr>
        <p:spPr>
          <a:xfrm>
            <a:off x="349625" y="794825"/>
            <a:ext cx="2711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 name="Google Shape;94;p23"/>
          <p:cNvSpPr txBox="1"/>
          <p:nvPr>
            <p:ph idx="1" type="body"/>
          </p:nvPr>
        </p:nvSpPr>
        <p:spPr>
          <a:xfrm>
            <a:off x="355525" y="1895525"/>
            <a:ext cx="27111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434343"/>
              </a:buClr>
              <a:buSzPts val="1400"/>
              <a:buChar char="●"/>
              <a:defRPr>
                <a:solidFill>
                  <a:srgbClr val="434343"/>
                </a:solidFill>
              </a:defRPr>
            </a:lvl1pPr>
            <a:lvl2pPr indent="-317500" lvl="1" marL="914400" rtl="0">
              <a:spcBef>
                <a:spcPts val="0"/>
              </a:spcBef>
              <a:spcAft>
                <a:spcPts val="0"/>
              </a:spcAft>
              <a:buClr>
                <a:srgbClr val="434343"/>
              </a:buClr>
              <a:buSzPts val="1400"/>
              <a:buChar char="○"/>
              <a:defRPr>
                <a:solidFill>
                  <a:srgbClr val="434343"/>
                </a:solidFill>
              </a:defRPr>
            </a:lvl2pPr>
            <a:lvl3pPr indent="-317500" lvl="2" marL="1371600" rtl="0">
              <a:spcBef>
                <a:spcPts val="0"/>
              </a:spcBef>
              <a:spcAft>
                <a:spcPts val="0"/>
              </a:spcAft>
              <a:buClr>
                <a:srgbClr val="434343"/>
              </a:buClr>
              <a:buSzPts val="1400"/>
              <a:buChar char="■"/>
              <a:defRPr>
                <a:solidFill>
                  <a:srgbClr val="434343"/>
                </a:solidFill>
              </a:defRPr>
            </a:lvl3pPr>
            <a:lvl4pPr indent="-317500" lvl="3" marL="1828800" rtl="0">
              <a:spcBef>
                <a:spcPts val="0"/>
              </a:spcBef>
              <a:spcAft>
                <a:spcPts val="0"/>
              </a:spcAft>
              <a:buClr>
                <a:srgbClr val="434343"/>
              </a:buClr>
              <a:buSzPts val="1400"/>
              <a:buChar char="●"/>
              <a:defRPr>
                <a:solidFill>
                  <a:srgbClr val="434343"/>
                </a:solidFill>
              </a:defRPr>
            </a:lvl4pPr>
            <a:lvl5pPr indent="-317500" lvl="4" marL="2286000" rtl="0">
              <a:spcBef>
                <a:spcPts val="0"/>
              </a:spcBef>
              <a:spcAft>
                <a:spcPts val="0"/>
              </a:spcAft>
              <a:buClr>
                <a:srgbClr val="434343"/>
              </a:buClr>
              <a:buSzPts val="1400"/>
              <a:buChar char="○"/>
              <a:defRPr>
                <a:solidFill>
                  <a:srgbClr val="434343"/>
                </a:solidFill>
              </a:defRPr>
            </a:lvl5pPr>
            <a:lvl6pPr indent="-317500" lvl="5" marL="2743200" rtl="0">
              <a:spcBef>
                <a:spcPts val="0"/>
              </a:spcBef>
              <a:spcAft>
                <a:spcPts val="0"/>
              </a:spcAft>
              <a:buClr>
                <a:srgbClr val="434343"/>
              </a:buClr>
              <a:buSzPts val="1400"/>
              <a:buChar char="■"/>
              <a:defRPr>
                <a:solidFill>
                  <a:srgbClr val="434343"/>
                </a:solidFill>
              </a:defRPr>
            </a:lvl6pPr>
            <a:lvl7pPr indent="-317500" lvl="6" marL="3200400" rtl="0">
              <a:spcBef>
                <a:spcPts val="0"/>
              </a:spcBef>
              <a:spcAft>
                <a:spcPts val="0"/>
              </a:spcAft>
              <a:buClr>
                <a:srgbClr val="434343"/>
              </a:buClr>
              <a:buSzPts val="1400"/>
              <a:buChar char="●"/>
              <a:defRPr>
                <a:solidFill>
                  <a:srgbClr val="434343"/>
                </a:solidFill>
              </a:defRPr>
            </a:lvl7pPr>
            <a:lvl8pPr indent="-317500" lvl="7" marL="3657600" rtl="0">
              <a:spcBef>
                <a:spcPts val="0"/>
              </a:spcBef>
              <a:spcAft>
                <a:spcPts val="0"/>
              </a:spcAft>
              <a:buClr>
                <a:srgbClr val="434343"/>
              </a:buClr>
              <a:buSzPts val="1400"/>
              <a:buChar char="○"/>
              <a:defRPr>
                <a:solidFill>
                  <a:srgbClr val="434343"/>
                </a:solidFill>
              </a:defRPr>
            </a:lvl8pPr>
            <a:lvl9pPr indent="-317500" lvl="8" marL="4114800" rtl="0">
              <a:spcBef>
                <a:spcPts val="0"/>
              </a:spcBef>
              <a:spcAft>
                <a:spcPts val="0"/>
              </a:spcAft>
              <a:buClr>
                <a:srgbClr val="434343"/>
              </a:buClr>
              <a:buSzPts val="1400"/>
              <a:buChar char="■"/>
              <a:defRPr>
                <a:solidFill>
                  <a:srgbClr val="434343"/>
                </a:solidFill>
              </a:defRPr>
            </a:lvl9pPr>
          </a:lstStyle>
          <a:p/>
        </p:txBody>
      </p:sp>
      <p:sp>
        <p:nvSpPr>
          <p:cNvPr id="95" name="Google Shape;9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6" name="Shape 96"/>
        <p:cNvGrpSpPr/>
        <p:nvPr/>
      </p:nvGrpSpPr>
      <p:grpSpPr>
        <a:xfrm>
          <a:off x="0" y="0"/>
          <a:ext cx="0" cy="0"/>
          <a:chOff x="0" y="0"/>
          <a:chExt cx="0" cy="0"/>
        </a:xfrm>
      </p:grpSpPr>
      <p:sp>
        <p:nvSpPr>
          <p:cNvPr id="97" name="Google Shape;9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2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9" name="Google Shape;99;p2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0" name="Google Shape;100;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sp>
        <p:nvSpPr>
          <p:cNvPr id="102" name="Google Shape;10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 name="Google Shape;103;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TITLE_ONLY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06" name="Google Shape;106;p26"/>
          <p:cNvCxnSpPr/>
          <p:nvPr/>
        </p:nvCxnSpPr>
        <p:spPr>
          <a:xfrm>
            <a:off x="3107937" y="2679329"/>
            <a:ext cx="6296700" cy="0"/>
          </a:xfrm>
          <a:prstGeom prst="straightConnector1">
            <a:avLst/>
          </a:prstGeom>
          <a:noFill/>
          <a:ln cap="flat" cmpd="sng" w="19050">
            <a:solidFill>
              <a:srgbClr val="D0D0D0"/>
            </a:solidFill>
            <a:prstDash val="solid"/>
            <a:miter lim="400000"/>
            <a:headEnd len="sm" w="sm" type="none"/>
            <a:tailEnd len="sm" w="sm" type="none"/>
          </a:ln>
        </p:spPr>
      </p:cxnSp>
      <p:pic>
        <p:nvPicPr>
          <p:cNvPr id="107" name="Google Shape;107;p26"/>
          <p:cNvPicPr preferRelativeResize="0"/>
          <p:nvPr/>
        </p:nvPicPr>
        <p:blipFill rotWithShape="1">
          <a:blip r:embed="rId2">
            <a:alphaModFix/>
          </a:blip>
          <a:srcRect b="0" l="17192" r="17186" t="0"/>
          <a:stretch/>
        </p:blipFill>
        <p:spPr>
          <a:xfrm>
            <a:off x="443896" y="1240100"/>
            <a:ext cx="2912400" cy="2958900"/>
          </a:xfrm>
          <a:prstGeom prst="ellipse">
            <a:avLst/>
          </a:prstGeom>
          <a:noFill/>
          <a:ln>
            <a:noFill/>
          </a:ln>
        </p:spPr>
      </p:pic>
      <p:pic>
        <p:nvPicPr>
          <p:cNvPr descr="Image" id="108" name="Google Shape;108;p26"/>
          <p:cNvPicPr preferRelativeResize="0"/>
          <p:nvPr/>
        </p:nvPicPr>
        <p:blipFill rotWithShape="1">
          <a:blip r:embed="rId3">
            <a:alphaModFix/>
          </a:blip>
          <a:srcRect b="0" l="0" r="0" t="0"/>
          <a:stretch/>
        </p:blipFill>
        <p:spPr>
          <a:xfrm>
            <a:off x="6938788" y="-2252575"/>
            <a:ext cx="3448050" cy="3714750"/>
          </a:xfrm>
          <a:prstGeom prst="rect">
            <a:avLst/>
          </a:prstGeom>
          <a:noFill/>
          <a:ln>
            <a:noFill/>
          </a:ln>
        </p:spPr>
      </p:pic>
      <p:pic>
        <p:nvPicPr>
          <p:cNvPr descr="Image" id="109" name="Google Shape;109;p26"/>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0" name="Shape 110"/>
        <p:cNvGrpSpPr/>
        <p:nvPr/>
      </p:nvGrpSpPr>
      <p:grpSpPr>
        <a:xfrm>
          <a:off x="0" y="0"/>
          <a:ext cx="0" cy="0"/>
          <a:chOff x="0" y="0"/>
          <a:chExt cx="0" cy="0"/>
        </a:xfrm>
      </p:grpSpPr>
      <p:sp>
        <p:nvSpPr>
          <p:cNvPr id="111" name="Google Shape;111;p2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2" name="Google Shape;112;p2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lide Style">
  <p:cSld name="MAIN_POINT">
    <p:spTree>
      <p:nvGrpSpPr>
        <p:cNvPr id="114" name="Shape 114"/>
        <p:cNvGrpSpPr/>
        <p:nvPr/>
      </p:nvGrpSpPr>
      <p:grpSpPr>
        <a:xfrm>
          <a:off x="0" y="0"/>
          <a:ext cx="0" cy="0"/>
          <a:chOff x="0" y="0"/>
          <a:chExt cx="0" cy="0"/>
        </a:xfrm>
      </p:grpSpPr>
      <p:sp>
        <p:nvSpPr>
          <p:cNvPr id="115" name="Google Shape;115;p2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6" name="Google Shape;116;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Style">
  <p:cSld name="SECTION_TITLE_AND_DESCRIPTION">
    <p:spTree>
      <p:nvGrpSpPr>
        <p:cNvPr id="117" name="Shape 117"/>
        <p:cNvGrpSpPr/>
        <p:nvPr/>
      </p:nvGrpSpPr>
      <p:grpSpPr>
        <a:xfrm>
          <a:off x="0" y="0"/>
          <a:ext cx="0" cy="0"/>
          <a:chOff x="0" y="0"/>
          <a:chExt cx="0" cy="0"/>
        </a:xfrm>
      </p:grpSpPr>
      <p:sp>
        <p:nvSpPr>
          <p:cNvPr id="118" name="Google Shape;118;p2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0" name="Google Shape;120;p2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1" name="Google Shape;121;p2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2" name="Google Shape;122;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
    <p:spTree>
      <p:nvGrpSpPr>
        <p:cNvPr id="123" name="Shape 123"/>
        <p:cNvGrpSpPr/>
        <p:nvPr/>
      </p:nvGrpSpPr>
      <p:grpSpPr>
        <a:xfrm>
          <a:off x="0" y="0"/>
          <a:ext cx="0" cy="0"/>
          <a:chOff x="0" y="0"/>
          <a:chExt cx="0" cy="0"/>
        </a:xfrm>
      </p:grpSpPr>
      <p:pic>
        <p:nvPicPr>
          <p:cNvPr id="124" name="Google Shape;124;p30"/>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5" name="Shape 125"/>
        <p:cNvGrpSpPr/>
        <p:nvPr/>
      </p:nvGrpSpPr>
      <p:grpSpPr>
        <a:xfrm>
          <a:off x="0" y="0"/>
          <a:ext cx="0" cy="0"/>
          <a:chOff x="0" y="0"/>
          <a:chExt cx="0" cy="0"/>
        </a:xfrm>
      </p:grpSpPr>
      <p:sp>
        <p:nvSpPr>
          <p:cNvPr id="126" name="Google Shape;126;p3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7" name="Google Shape;127;p3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28" name="Google Shape;12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round photo">
  <p:cSld name="CUSTOM_9">
    <p:spTree>
      <p:nvGrpSpPr>
        <p:cNvPr id="129" name="Shape 129"/>
        <p:cNvGrpSpPr/>
        <p:nvPr/>
      </p:nvGrpSpPr>
      <p:grpSpPr>
        <a:xfrm>
          <a:off x="0" y="0"/>
          <a:ext cx="0" cy="0"/>
          <a:chOff x="0" y="0"/>
          <a:chExt cx="0" cy="0"/>
        </a:xfrm>
      </p:grpSpPr>
      <p:pic>
        <p:nvPicPr>
          <p:cNvPr id="130" name="Google Shape;130;p32"/>
          <p:cNvPicPr preferRelativeResize="0"/>
          <p:nvPr/>
        </p:nvPicPr>
        <p:blipFill rotWithShape="1">
          <a:blip r:embed="rId2">
            <a:alphaModFix/>
          </a:blip>
          <a:srcRect b="0" l="0" r="0" t="0"/>
          <a:stretch/>
        </p:blipFill>
        <p:spPr>
          <a:xfrm>
            <a:off x="1037593" y="1557349"/>
            <a:ext cx="1696800" cy="1724100"/>
          </a:xfrm>
          <a:prstGeom prst="ellipse">
            <a:avLst/>
          </a:prstGeom>
          <a:noFill/>
          <a:ln>
            <a:noFill/>
          </a:ln>
        </p:spPr>
      </p:pic>
      <p:pic>
        <p:nvPicPr>
          <p:cNvPr id="131" name="Google Shape;131;p32"/>
          <p:cNvPicPr preferRelativeResize="0"/>
          <p:nvPr/>
        </p:nvPicPr>
        <p:blipFill rotWithShape="1">
          <a:blip r:embed="rId2">
            <a:alphaModFix/>
          </a:blip>
          <a:srcRect b="0" l="0" r="0" t="0"/>
          <a:stretch/>
        </p:blipFill>
        <p:spPr>
          <a:xfrm>
            <a:off x="3723593" y="1557349"/>
            <a:ext cx="1696800" cy="1724100"/>
          </a:xfrm>
          <a:prstGeom prst="ellipse">
            <a:avLst/>
          </a:prstGeom>
          <a:noFill/>
          <a:ln>
            <a:noFill/>
          </a:ln>
        </p:spPr>
      </p:pic>
      <p:pic>
        <p:nvPicPr>
          <p:cNvPr id="132" name="Google Shape;132;p32"/>
          <p:cNvPicPr preferRelativeResize="0"/>
          <p:nvPr/>
        </p:nvPicPr>
        <p:blipFill rotWithShape="1">
          <a:blip r:embed="rId2">
            <a:alphaModFix/>
          </a:blip>
          <a:srcRect b="0" l="0" r="0" t="0"/>
          <a:stretch/>
        </p:blipFill>
        <p:spPr>
          <a:xfrm>
            <a:off x="6398418" y="1557349"/>
            <a:ext cx="1696800" cy="1724100"/>
          </a:xfrm>
          <a:prstGeom prst="ellipse">
            <a:avLst/>
          </a:prstGeom>
          <a:noFill/>
          <a:ln>
            <a:noFill/>
          </a:ln>
        </p:spPr>
      </p:pic>
      <p:pic>
        <p:nvPicPr>
          <p:cNvPr descr="Image" id="133" name="Google Shape;133;p32"/>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134" name="Google Shape;134;p32"/>
          <p:cNvSpPr txBox="1"/>
          <p:nvPr/>
        </p:nvSpPr>
        <p:spPr>
          <a:xfrm>
            <a:off x="11927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latin typeface="Roboto Slab"/>
                <a:ea typeface="Roboto Slab"/>
                <a:cs typeface="Roboto Slab"/>
                <a:sym typeface="Roboto Slab"/>
              </a:rPr>
              <a:t>O</a:t>
            </a:r>
            <a:r>
              <a:rPr b="1" lang="en" sz="1800">
                <a:latin typeface="Roboto Slab"/>
                <a:ea typeface="Roboto Slab"/>
                <a:cs typeface="Roboto Slab"/>
                <a:sym typeface="Roboto Slab"/>
              </a:rPr>
              <a:t>bserve</a:t>
            </a:r>
            <a:endParaRPr i="0" sz="1800" u="none" cap="none" strike="noStrike">
              <a:latin typeface="Roboto Slab"/>
              <a:ea typeface="Roboto Slab"/>
              <a:cs typeface="Roboto Slab"/>
              <a:sym typeface="Roboto Slab"/>
            </a:endParaRPr>
          </a:p>
        </p:txBody>
      </p:sp>
      <p:sp>
        <p:nvSpPr>
          <p:cNvPr id="135" name="Google Shape;135;p32"/>
          <p:cNvSpPr txBox="1"/>
          <p:nvPr/>
        </p:nvSpPr>
        <p:spPr>
          <a:xfrm>
            <a:off x="11825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136" name="Google Shape;136;p32"/>
          <p:cNvSpPr txBox="1"/>
          <p:nvPr/>
        </p:nvSpPr>
        <p:spPr>
          <a:xfrm>
            <a:off x="386857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137" name="Google Shape;137;p32"/>
          <p:cNvSpPr txBox="1"/>
          <p:nvPr/>
        </p:nvSpPr>
        <p:spPr>
          <a:xfrm>
            <a:off x="65546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138" name="Google Shape;138;p32"/>
          <p:cNvSpPr txBox="1"/>
          <p:nvPr/>
        </p:nvSpPr>
        <p:spPr>
          <a:xfrm>
            <a:off x="387877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latin typeface="Roboto Slab"/>
                <a:ea typeface="Roboto Slab"/>
                <a:cs typeface="Roboto Slab"/>
                <a:sym typeface="Roboto Slab"/>
              </a:rPr>
              <a:t>E</a:t>
            </a:r>
            <a:r>
              <a:rPr b="1" lang="en" sz="1800">
                <a:latin typeface="Roboto Slab"/>
                <a:ea typeface="Roboto Slab"/>
                <a:cs typeface="Roboto Slab"/>
                <a:sym typeface="Roboto Slab"/>
              </a:rPr>
              <a:t>ngage</a:t>
            </a:r>
            <a:endParaRPr i="0" sz="1800" u="none" cap="none" strike="noStrike">
              <a:latin typeface="Roboto Slab"/>
              <a:ea typeface="Roboto Slab"/>
              <a:cs typeface="Roboto Slab"/>
              <a:sym typeface="Roboto Slab"/>
            </a:endParaRPr>
          </a:p>
        </p:txBody>
      </p:sp>
      <p:sp>
        <p:nvSpPr>
          <p:cNvPr id="139" name="Google Shape;139;p32"/>
          <p:cNvSpPr txBox="1"/>
          <p:nvPr/>
        </p:nvSpPr>
        <p:spPr>
          <a:xfrm>
            <a:off x="65648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latin typeface="Roboto Slab"/>
                <a:ea typeface="Roboto Slab"/>
                <a:cs typeface="Roboto Slab"/>
                <a:sym typeface="Roboto Slab"/>
              </a:rPr>
              <a:t>I</a:t>
            </a:r>
            <a:r>
              <a:rPr b="1" lang="en" sz="1800">
                <a:latin typeface="Roboto Slab"/>
                <a:ea typeface="Roboto Slab"/>
                <a:cs typeface="Roboto Slab"/>
                <a:sym typeface="Roboto Slab"/>
              </a:rPr>
              <a:t>mmerse</a:t>
            </a:r>
            <a:endParaRPr i="0" sz="1800" u="none" cap="none" strike="noStrike">
              <a:latin typeface="Roboto Slab"/>
              <a:ea typeface="Roboto Slab"/>
              <a:cs typeface="Roboto Slab"/>
              <a:sym typeface="Roboto Slab"/>
            </a:endParaRPr>
          </a:p>
        </p:txBody>
      </p:sp>
      <p:pic>
        <p:nvPicPr>
          <p:cNvPr id="140" name="Google Shape;140;p32"/>
          <p:cNvPicPr preferRelativeResize="0"/>
          <p:nvPr/>
        </p:nvPicPr>
        <p:blipFill rotWithShape="1">
          <a:blip r:embed="rId4">
            <a:alphaModFix/>
          </a:blip>
          <a:srcRect b="0" l="17202" r="17189" t="0"/>
          <a:stretch/>
        </p:blipFill>
        <p:spPr>
          <a:xfrm>
            <a:off x="1037599" y="1557350"/>
            <a:ext cx="1696800" cy="1724100"/>
          </a:xfrm>
          <a:prstGeom prst="ellipse">
            <a:avLst/>
          </a:prstGeom>
          <a:noFill/>
          <a:ln>
            <a:noFill/>
          </a:ln>
        </p:spPr>
      </p:pic>
      <p:pic>
        <p:nvPicPr>
          <p:cNvPr id="141" name="Google Shape;141;p32"/>
          <p:cNvPicPr preferRelativeResize="0"/>
          <p:nvPr/>
        </p:nvPicPr>
        <p:blipFill rotWithShape="1">
          <a:blip r:embed="rId5">
            <a:alphaModFix/>
          </a:blip>
          <a:srcRect b="1343" l="17602" r="17989" t="1333"/>
          <a:stretch/>
        </p:blipFill>
        <p:spPr>
          <a:xfrm>
            <a:off x="3723600" y="1557350"/>
            <a:ext cx="1696800" cy="1724100"/>
          </a:xfrm>
          <a:prstGeom prst="ellipse">
            <a:avLst/>
          </a:prstGeom>
          <a:noFill/>
          <a:ln>
            <a:noFill/>
          </a:ln>
        </p:spPr>
      </p:pic>
      <p:pic>
        <p:nvPicPr>
          <p:cNvPr id="142" name="Google Shape;142;p32"/>
          <p:cNvPicPr preferRelativeResize="0"/>
          <p:nvPr/>
        </p:nvPicPr>
        <p:blipFill rotWithShape="1">
          <a:blip r:embed="rId6">
            <a:alphaModFix/>
          </a:blip>
          <a:srcRect b="16683" l="26005" r="30257" t="16689"/>
          <a:stretch/>
        </p:blipFill>
        <p:spPr>
          <a:xfrm>
            <a:off x="6398425" y="1557350"/>
            <a:ext cx="1696800" cy="1724100"/>
          </a:xfrm>
          <a:prstGeom prst="ellipse">
            <a:avLst/>
          </a:prstGeom>
          <a:noFill/>
          <a:ln>
            <a:noFill/>
          </a:ln>
        </p:spPr>
      </p:pic>
      <p:sp>
        <p:nvSpPr>
          <p:cNvPr id="143" name="Google Shape;143;p32"/>
          <p:cNvSpPr txBox="1"/>
          <p:nvPr/>
        </p:nvSpPr>
        <p:spPr>
          <a:xfrm>
            <a:off x="748325" y="3787484"/>
            <a:ext cx="2275200" cy="10209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i="0" lang="en" u="none" cap="none" strike="noStrike">
                <a:solidFill>
                  <a:srgbClr val="000000"/>
                </a:solidFill>
                <a:latin typeface="Roboto"/>
                <a:ea typeface="Roboto"/>
                <a:cs typeface="Roboto"/>
                <a:sym typeface="Roboto"/>
              </a:rPr>
              <a:t>Users and their behaviours</a:t>
            </a:r>
            <a:endParaRPr i="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i="0" lang="en" u="none" cap="none" strike="noStrike">
                <a:solidFill>
                  <a:srgbClr val="000000"/>
                </a:solidFill>
                <a:latin typeface="Roboto"/>
                <a:ea typeface="Roboto"/>
                <a:cs typeface="Roboto"/>
                <a:sym typeface="Roboto"/>
              </a:rPr>
              <a:t>in the context of their lives. </a:t>
            </a:r>
            <a:endParaRPr i="0" u="none" cap="none" strike="noStrike">
              <a:solidFill>
                <a:srgbClr val="000000"/>
              </a:solidFill>
              <a:latin typeface="Roboto"/>
              <a:ea typeface="Roboto"/>
              <a:cs typeface="Roboto"/>
              <a:sym typeface="Roboto"/>
            </a:endParaRPr>
          </a:p>
        </p:txBody>
      </p:sp>
      <p:sp>
        <p:nvSpPr>
          <p:cNvPr id="144" name="Google Shape;144;p32"/>
          <p:cNvSpPr txBox="1"/>
          <p:nvPr/>
        </p:nvSpPr>
        <p:spPr>
          <a:xfrm>
            <a:off x="3415325" y="3787473"/>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i="0" lang="en" u="none" cap="none" strike="noStrike">
                <a:solidFill>
                  <a:srgbClr val="000000"/>
                </a:solidFill>
                <a:latin typeface="Roboto"/>
                <a:ea typeface="Roboto"/>
                <a:cs typeface="Roboto"/>
                <a:sym typeface="Roboto"/>
              </a:rPr>
              <a:t>Interact with users through</a:t>
            </a:r>
            <a:br>
              <a:rPr i="0" lang="en" u="none" cap="none" strike="noStrike">
                <a:solidFill>
                  <a:srgbClr val="000000"/>
                </a:solidFill>
                <a:latin typeface="Roboto"/>
                <a:ea typeface="Roboto"/>
                <a:cs typeface="Roboto"/>
                <a:sym typeface="Roboto"/>
              </a:rPr>
            </a:br>
            <a:r>
              <a:rPr i="0" lang="en" u="none" cap="none" strike="noStrike">
                <a:solidFill>
                  <a:srgbClr val="000000"/>
                </a:solidFill>
                <a:latin typeface="Roboto"/>
                <a:ea typeface="Roboto"/>
                <a:cs typeface="Roboto"/>
                <a:sym typeface="Roboto"/>
              </a:rPr>
              <a:t>both scheduled and “intercept”</a:t>
            </a:r>
            <a:r>
              <a:rPr lang="en">
                <a:latin typeface="Roboto"/>
                <a:ea typeface="Roboto"/>
                <a:cs typeface="Roboto"/>
                <a:sym typeface="Roboto"/>
              </a:rPr>
              <a:t> </a:t>
            </a:r>
            <a:r>
              <a:rPr i="0" lang="en" u="none" cap="none" strike="noStrike">
                <a:solidFill>
                  <a:srgbClr val="000000"/>
                </a:solidFill>
                <a:latin typeface="Roboto"/>
                <a:ea typeface="Roboto"/>
                <a:cs typeface="Roboto"/>
                <a:sym typeface="Roboto"/>
              </a:rPr>
              <a:t>or “guerrilla” encounters </a:t>
            </a:r>
            <a:endParaRPr i="0" u="none" cap="none" strike="noStrike">
              <a:solidFill>
                <a:srgbClr val="000000"/>
              </a:solidFill>
              <a:latin typeface="Roboto"/>
              <a:ea typeface="Roboto"/>
              <a:cs typeface="Roboto"/>
              <a:sym typeface="Roboto"/>
            </a:endParaRPr>
          </a:p>
        </p:txBody>
      </p:sp>
      <p:sp>
        <p:nvSpPr>
          <p:cNvPr id="145" name="Google Shape;145;p32"/>
          <p:cNvSpPr txBox="1"/>
          <p:nvPr/>
        </p:nvSpPr>
        <p:spPr>
          <a:xfrm>
            <a:off x="6158525" y="3787482"/>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i="0" lang="en" u="none" cap="none" strike="noStrike">
                <a:solidFill>
                  <a:srgbClr val="000000"/>
                </a:solidFill>
                <a:latin typeface="Roboto"/>
                <a:ea typeface="Roboto"/>
                <a:cs typeface="Roboto"/>
                <a:sym typeface="Roboto"/>
              </a:rPr>
              <a:t>Experience</a:t>
            </a:r>
            <a:endParaRPr i="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i="0" lang="en" u="none" cap="none" strike="noStrike">
                <a:solidFill>
                  <a:srgbClr val="000000"/>
                </a:solidFill>
                <a:latin typeface="Roboto"/>
                <a:ea typeface="Roboto"/>
                <a:cs typeface="Roboto"/>
                <a:sym typeface="Roboto"/>
              </a:rPr>
              <a:t>what your user experiences</a:t>
            </a:r>
            <a:endParaRPr i="0" u="none" cap="none" strike="noStrike">
              <a:solidFill>
                <a:srgbClr val="000000"/>
              </a:solidFill>
              <a:latin typeface="Roboto"/>
              <a:ea typeface="Roboto"/>
              <a:cs typeface="Roboto"/>
              <a:sym typeface="Roboto"/>
            </a:endParaRPr>
          </a:p>
        </p:txBody>
      </p:sp>
      <p:sp>
        <p:nvSpPr>
          <p:cNvPr id="146" name="Google Shape;146;p32"/>
          <p:cNvSpPr txBox="1"/>
          <p:nvPr/>
        </p:nvSpPr>
        <p:spPr>
          <a:xfrm>
            <a:off x="350965" y="458100"/>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3000">
                <a:solidFill>
                  <a:srgbClr val="2DC5FA"/>
                </a:solidFill>
                <a:latin typeface="Roboto Slab"/>
                <a:ea typeface="Roboto Slab"/>
                <a:cs typeface="Roboto Slab"/>
                <a:sym typeface="Roboto Slab"/>
              </a:rPr>
              <a:t>Title of the slide</a:t>
            </a:r>
            <a:endParaRPr sz="3000">
              <a:solidFill>
                <a:srgbClr val="2DC5FA"/>
              </a:solidFill>
              <a:latin typeface="Roboto Slab Light"/>
              <a:ea typeface="Roboto Slab Light"/>
              <a:cs typeface="Roboto Slab Light"/>
              <a:sym typeface="Roboto Slab Ligh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Chapter - Light Blue">
  <p:cSld name="CUSTOM_1">
    <p:spTree>
      <p:nvGrpSpPr>
        <p:cNvPr id="147" name="Shape 147"/>
        <p:cNvGrpSpPr/>
        <p:nvPr/>
      </p:nvGrpSpPr>
      <p:grpSpPr>
        <a:xfrm>
          <a:off x="0" y="0"/>
          <a:ext cx="0" cy="0"/>
          <a:chOff x="0" y="0"/>
          <a:chExt cx="0" cy="0"/>
        </a:xfrm>
      </p:grpSpPr>
      <p:pic>
        <p:nvPicPr>
          <p:cNvPr id="148" name="Google Shape;148;p33"/>
          <p:cNvPicPr preferRelativeResize="0"/>
          <p:nvPr/>
        </p:nvPicPr>
        <p:blipFill>
          <a:blip r:embed="rId2">
            <a:alphaModFix/>
          </a:blip>
          <a:stretch>
            <a:fillRect/>
          </a:stretch>
        </p:blipFill>
        <p:spPr>
          <a:xfrm>
            <a:off x="0" y="50"/>
            <a:ext cx="9144000" cy="5143500"/>
          </a:xfrm>
          <a:prstGeom prst="rect">
            <a:avLst/>
          </a:prstGeom>
          <a:noFill/>
          <a:ln>
            <a:noFill/>
          </a:ln>
        </p:spPr>
      </p:pic>
      <p:sp>
        <p:nvSpPr>
          <p:cNvPr id="149" name="Google Shape;149;p33"/>
          <p:cNvSpPr txBox="1"/>
          <p:nvPr>
            <p:ph type="title"/>
          </p:nvPr>
        </p:nvSpPr>
        <p:spPr>
          <a:xfrm>
            <a:off x="2213825" y="2114050"/>
            <a:ext cx="4716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4000"/>
              <a:buNone/>
              <a:defRPr sz="4000">
                <a:solidFill>
                  <a:srgbClr val="FFFFFF"/>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descr="Image" id="150" name="Google Shape;150;p3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51" name="Google Shape;151;p33"/>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Violet">
  <p:cSld name="CUSTOM_1_1">
    <p:spTree>
      <p:nvGrpSpPr>
        <p:cNvPr id="152" name="Shape 152"/>
        <p:cNvGrpSpPr/>
        <p:nvPr/>
      </p:nvGrpSpPr>
      <p:grpSpPr>
        <a:xfrm>
          <a:off x="0" y="0"/>
          <a:ext cx="0" cy="0"/>
          <a:chOff x="0" y="0"/>
          <a:chExt cx="0" cy="0"/>
        </a:xfrm>
      </p:grpSpPr>
      <p:pic>
        <p:nvPicPr>
          <p:cNvPr id="153" name="Google Shape;153;p34"/>
          <p:cNvPicPr preferRelativeResize="0"/>
          <p:nvPr/>
        </p:nvPicPr>
        <p:blipFill>
          <a:blip r:embed="rId2">
            <a:alphaModFix/>
          </a:blip>
          <a:stretch>
            <a:fillRect/>
          </a:stretch>
        </p:blipFill>
        <p:spPr>
          <a:xfrm>
            <a:off x="0" y="50"/>
            <a:ext cx="9144000" cy="5143500"/>
          </a:xfrm>
          <a:prstGeom prst="rect">
            <a:avLst/>
          </a:prstGeom>
          <a:noFill/>
          <a:ln>
            <a:noFill/>
          </a:ln>
        </p:spPr>
      </p:pic>
      <p:sp>
        <p:nvSpPr>
          <p:cNvPr id="154" name="Google Shape;154;p34"/>
          <p:cNvSpPr txBox="1"/>
          <p:nvPr>
            <p:ph type="title"/>
          </p:nvPr>
        </p:nvSpPr>
        <p:spPr>
          <a:xfrm>
            <a:off x="2213825" y="2114050"/>
            <a:ext cx="4716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4000"/>
              <a:buNone/>
              <a:defRPr sz="4000">
                <a:solidFill>
                  <a:srgbClr val="FFFFFF"/>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descr="Image" id="155" name="Google Shape;155;p3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56" name="Google Shape;156;p34"/>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Red">
  <p:cSld name="CUSTOM_1_1_1">
    <p:spTree>
      <p:nvGrpSpPr>
        <p:cNvPr id="157" name="Shape 157"/>
        <p:cNvGrpSpPr/>
        <p:nvPr/>
      </p:nvGrpSpPr>
      <p:grpSpPr>
        <a:xfrm>
          <a:off x="0" y="0"/>
          <a:ext cx="0" cy="0"/>
          <a:chOff x="0" y="0"/>
          <a:chExt cx="0" cy="0"/>
        </a:xfrm>
      </p:grpSpPr>
      <p:pic>
        <p:nvPicPr>
          <p:cNvPr id="158" name="Google Shape;158;p35"/>
          <p:cNvPicPr preferRelativeResize="0"/>
          <p:nvPr/>
        </p:nvPicPr>
        <p:blipFill>
          <a:blip r:embed="rId2">
            <a:alphaModFix/>
          </a:blip>
          <a:stretch>
            <a:fillRect/>
          </a:stretch>
        </p:blipFill>
        <p:spPr>
          <a:xfrm>
            <a:off x="0" y="50"/>
            <a:ext cx="9144000" cy="5143500"/>
          </a:xfrm>
          <a:prstGeom prst="rect">
            <a:avLst/>
          </a:prstGeom>
          <a:noFill/>
          <a:ln>
            <a:noFill/>
          </a:ln>
        </p:spPr>
      </p:pic>
      <p:sp>
        <p:nvSpPr>
          <p:cNvPr id="159" name="Google Shape;159;p35"/>
          <p:cNvSpPr txBox="1"/>
          <p:nvPr>
            <p:ph type="title"/>
          </p:nvPr>
        </p:nvSpPr>
        <p:spPr>
          <a:xfrm>
            <a:off x="2213825" y="2114050"/>
            <a:ext cx="4716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4000"/>
              <a:buNone/>
              <a:defRPr sz="4000">
                <a:solidFill>
                  <a:srgbClr val="FFFFFF"/>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descr="Image" id="160" name="Google Shape;160;p3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61" name="Google Shape;161;p3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Yellow">
  <p:cSld name="CUSTOM_1_1_1_1">
    <p:spTree>
      <p:nvGrpSpPr>
        <p:cNvPr id="162" name="Shape 162"/>
        <p:cNvGrpSpPr/>
        <p:nvPr/>
      </p:nvGrpSpPr>
      <p:grpSpPr>
        <a:xfrm>
          <a:off x="0" y="0"/>
          <a:ext cx="0" cy="0"/>
          <a:chOff x="0" y="0"/>
          <a:chExt cx="0" cy="0"/>
        </a:xfrm>
      </p:grpSpPr>
      <p:pic>
        <p:nvPicPr>
          <p:cNvPr id="163" name="Google Shape;163;p36"/>
          <p:cNvPicPr preferRelativeResize="0"/>
          <p:nvPr/>
        </p:nvPicPr>
        <p:blipFill>
          <a:blip r:embed="rId2">
            <a:alphaModFix/>
          </a:blip>
          <a:stretch>
            <a:fillRect/>
          </a:stretch>
        </p:blipFill>
        <p:spPr>
          <a:xfrm>
            <a:off x="0" y="-18950"/>
            <a:ext cx="9144000" cy="5143500"/>
          </a:xfrm>
          <a:prstGeom prst="rect">
            <a:avLst/>
          </a:prstGeom>
          <a:noFill/>
          <a:ln>
            <a:noFill/>
          </a:ln>
        </p:spPr>
      </p:pic>
      <p:sp>
        <p:nvSpPr>
          <p:cNvPr id="164" name="Google Shape;164;p36"/>
          <p:cNvSpPr txBox="1"/>
          <p:nvPr>
            <p:ph type="title"/>
          </p:nvPr>
        </p:nvSpPr>
        <p:spPr>
          <a:xfrm>
            <a:off x="2213825" y="2114050"/>
            <a:ext cx="4716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4000"/>
              <a:buNone/>
              <a:defRPr sz="4000">
                <a:solidFill>
                  <a:srgbClr val="FFFFFF"/>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descr="Image" id="165" name="Google Shape;165;p3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66" name="Google Shape;166;p36"/>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Green">
  <p:cSld name="CUSTOM_1_1_1_1_1">
    <p:spTree>
      <p:nvGrpSpPr>
        <p:cNvPr id="167" name="Shape 167"/>
        <p:cNvGrpSpPr/>
        <p:nvPr/>
      </p:nvGrpSpPr>
      <p:grpSpPr>
        <a:xfrm>
          <a:off x="0" y="0"/>
          <a:ext cx="0" cy="0"/>
          <a:chOff x="0" y="0"/>
          <a:chExt cx="0" cy="0"/>
        </a:xfrm>
      </p:grpSpPr>
      <p:pic>
        <p:nvPicPr>
          <p:cNvPr id="168" name="Google Shape;168;p37"/>
          <p:cNvPicPr preferRelativeResize="0"/>
          <p:nvPr/>
        </p:nvPicPr>
        <p:blipFill>
          <a:blip r:embed="rId2">
            <a:alphaModFix/>
          </a:blip>
          <a:stretch>
            <a:fillRect/>
          </a:stretch>
        </p:blipFill>
        <p:spPr>
          <a:xfrm>
            <a:off x="0" y="-18950"/>
            <a:ext cx="9144000" cy="5143500"/>
          </a:xfrm>
          <a:prstGeom prst="rect">
            <a:avLst/>
          </a:prstGeom>
          <a:noFill/>
          <a:ln>
            <a:noFill/>
          </a:ln>
        </p:spPr>
      </p:pic>
      <p:sp>
        <p:nvSpPr>
          <p:cNvPr id="169" name="Google Shape;169;p37"/>
          <p:cNvSpPr txBox="1"/>
          <p:nvPr>
            <p:ph type="title"/>
          </p:nvPr>
        </p:nvSpPr>
        <p:spPr>
          <a:xfrm>
            <a:off x="2213825" y="2114050"/>
            <a:ext cx="4716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4000"/>
              <a:buNone/>
              <a:defRPr sz="4000">
                <a:solidFill>
                  <a:srgbClr val="FFFFFF"/>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descr="Image" id="170" name="Google Shape;170;p3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71" name="Google Shape;171;p3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Blue">
  <p:cSld name="CUSTOM_1_1_1_1_1_1">
    <p:spTree>
      <p:nvGrpSpPr>
        <p:cNvPr id="172" name="Shape 172"/>
        <p:cNvGrpSpPr/>
        <p:nvPr/>
      </p:nvGrpSpPr>
      <p:grpSpPr>
        <a:xfrm>
          <a:off x="0" y="0"/>
          <a:ext cx="0" cy="0"/>
          <a:chOff x="0" y="0"/>
          <a:chExt cx="0" cy="0"/>
        </a:xfrm>
      </p:grpSpPr>
      <p:pic>
        <p:nvPicPr>
          <p:cNvPr id="173" name="Google Shape;173;p38"/>
          <p:cNvPicPr preferRelativeResize="0"/>
          <p:nvPr/>
        </p:nvPicPr>
        <p:blipFill>
          <a:blip r:embed="rId2">
            <a:alphaModFix/>
          </a:blip>
          <a:stretch>
            <a:fillRect/>
          </a:stretch>
        </p:blipFill>
        <p:spPr>
          <a:xfrm>
            <a:off x="0" y="50"/>
            <a:ext cx="9144000" cy="5143500"/>
          </a:xfrm>
          <a:prstGeom prst="rect">
            <a:avLst/>
          </a:prstGeom>
          <a:noFill/>
          <a:ln>
            <a:noFill/>
          </a:ln>
        </p:spPr>
      </p:pic>
      <p:sp>
        <p:nvSpPr>
          <p:cNvPr id="174" name="Google Shape;174;p38"/>
          <p:cNvSpPr txBox="1"/>
          <p:nvPr>
            <p:ph type="title"/>
          </p:nvPr>
        </p:nvSpPr>
        <p:spPr>
          <a:xfrm>
            <a:off x="2213825" y="2114050"/>
            <a:ext cx="4716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4000"/>
              <a:buNone/>
              <a:defRPr sz="4000">
                <a:solidFill>
                  <a:srgbClr val="FFFFFF"/>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descr="Image" id="175" name="Google Shape;175;p3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76" name="Google Shape;176;p3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tyle" type="blank">
  <p:cSld name="BLANK">
    <p:spTree>
      <p:nvGrpSpPr>
        <p:cNvPr id="177" name="Shape 177"/>
        <p:cNvGrpSpPr/>
        <p:nvPr/>
      </p:nvGrpSpPr>
      <p:grpSpPr>
        <a:xfrm>
          <a:off x="0" y="0"/>
          <a:ext cx="0" cy="0"/>
          <a:chOff x="0" y="0"/>
          <a:chExt cx="0" cy="0"/>
        </a:xfrm>
      </p:grpSpPr>
      <p:pic>
        <p:nvPicPr>
          <p:cNvPr id="178" name="Google Shape;178;p39"/>
          <p:cNvPicPr preferRelativeResize="0"/>
          <p:nvPr/>
        </p:nvPicPr>
        <p:blipFill>
          <a:blip r:embed="rId2">
            <a:alphaModFix/>
          </a:blip>
          <a:stretch>
            <a:fillRect/>
          </a:stretch>
        </p:blipFill>
        <p:spPr>
          <a:xfrm>
            <a:off x="3740200" y="1739950"/>
            <a:ext cx="1663599" cy="1663599"/>
          </a:xfrm>
          <a:prstGeom prst="rect">
            <a:avLst/>
          </a:prstGeom>
          <a:noFill/>
          <a:ln>
            <a:noFill/>
          </a:ln>
        </p:spPr>
      </p:pic>
      <p:pic>
        <p:nvPicPr>
          <p:cNvPr descr="Image" id="179" name="Google Shape;179;p3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80" name="Google Shape;180;p39"/>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Style">
  <p:cSld name="CUSTOM_6">
    <p:spTree>
      <p:nvGrpSpPr>
        <p:cNvPr id="181" name="Shape 181"/>
        <p:cNvGrpSpPr/>
        <p:nvPr/>
      </p:nvGrpSpPr>
      <p:grpSpPr>
        <a:xfrm>
          <a:off x="0" y="0"/>
          <a:ext cx="0" cy="0"/>
          <a:chOff x="0" y="0"/>
          <a:chExt cx="0" cy="0"/>
        </a:xfrm>
      </p:grpSpPr>
      <p:pic>
        <p:nvPicPr>
          <p:cNvPr id="182" name="Google Shape;182;p40"/>
          <p:cNvPicPr preferRelativeResize="0"/>
          <p:nvPr/>
        </p:nvPicPr>
        <p:blipFill rotWithShape="1">
          <a:blip r:embed="rId2">
            <a:alphaModFix/>
          </a:blip>
          <a:srcRect b="0" l="10533" r="1685" t="0"/>
          <a:stretch/>
        </p:blipFill>
        <p:spPr>
          <a:xfrm>
            <a:off x="3355950" y="489350"/>
            <a:ext cx="5485124" cy="4280024"/>
          </a:xfrm>
          <a:prstGeom prst="rect">
            <a:avLst/>
          </a:prstGeom>
          <a:noFill/>
          <a:ln>
            <a:noFill/>
          </a:ln>
        </p:spPr>
      </p:pic>
      <p:pic>
        <p:nvPicPr>
          <p:cNvPr descr="Image" id="183" name="Google Shape;183;p4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84" name="Google Shape;184;p40"/>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Style">
  <p:cSld name="CUSTOM_7">
    <p:spTree>
      <p:nvGrpSpPr>
        <p:cNvPr id="185" name="Shape 185"/>
        <p:cNvGrpSpPr/>
        <p:nvPr/>
      </p:nvGrpSpPr>
      <p:grpSpPr>
        <a:xfrm>
          <a:off x="0" y="0"/>
          <a:ext cx="0" cy="0"/>
          <a:chOff x="0" y="0"/>
          <a:chExt cx="0" cy="0"/>
        </a:xfrm>
      </p:grpSpPr>
      <p:pic>
        <p:nvPicPr>
          <p:cNvPr descr="Image" id="186" name="Google Shape;186;p4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87" name="Google Shape;187;p41"/>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188" name="Shape 188"/>
        <p:cNvGrpSpPr/>
        <p:nvPr/>
      </p:nvGrpSpPr>
      <p:grpSpPr>
        <a:xfrm>
          <a:off x="0" y="0"/>
          <a:ext cx="0" cy="0"/>
          <a:chOff x="0" y="0"/>
          <a:chExt cx="0" cy="0"/>
        </a:xfrm>
      </p:grpSpPr>
      <p:pic>
        <p:nvPicPr>
          <p:cNvPr descr="Image" id="189" name="Google Shape;189;p42"/>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90" name="Google Shape;190;p42"/>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191" name="Google Shape;191;p42"/>
          <p:cNvPicPr preferRelativeResize="0"/>
          <p:nvPr/>
        </p:nvPicPr>
        <p:blipFill>
          <a:blip r:embed="rId3">
            <a:alphaModFix/>
          </a:blip>
          <a:stretch>
            <a:fillRect/>
          </a:stretch>
        </p:blipFill>
        <p:spPr>
          <a:xfrm>
            <a:off x="756639" y="2608609"/>
            <a:ext cx="266022" cy="235093"/>
          </a:xfrm>
          <a:prstGeom prst="rect">
            <a:avLst/>
          </a:prstGeom>
          <a:noFill/>
          <a:ln>
            <a:noFill/>
          </a:ln>
        </p:spPr>
      </p:pic>
      <p:pic>
        <p:nvPicPr>
          <p:cNvPr descr="Image" id="192" name="Google Shape;192;p42"/>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193" name="Google Shape;193;p42"/>
          <p:cNvCxnSpPr/>
          <p:nvPr/>
        </p:nvCxnSpPr>
        <p:spPr>
          <a:xfrm flipH="1" rot="10800000">
            <a:off x="861725" y="-29400"/>
            <a:ext cx="5100" cy="2464800"/>
          </a:xfrm>
          <a:prstGeom prst="straightConnector1">
            <a:avLst/>
          </a:prstGeom>
          <a:noFill/>
          <a:ln cap="flat" cmpd="sng" w="38100">
            <a:solidFill>
              <a:srgbClr val="64C3F5"/>
            </a:solidFill>
            <a:prstDash val="solid"/>
            <a:miter lim="400000"/>
            <a:headEnd len="sm" w="sm" type="none"/>
            <a:tailEnd len="sm" w="sm"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with emoji Style">
  <p:cSld name="CUSTOM_8">
    <p:spTree>
      <p:nvGrpSpPr>
        <p:cNvPr id="194" name="Shape 194"/>
        <p:cNvGrpSpPr/>
        <p:nvPr/>
      </p:nvGrpSpPr>
      <p:grpSpPr>
        <a:xfrm>
          <a:off x="0" y="0"/>
          <a:ext cx="0" cy="0"/>
          <a:chOff x="0" y="0"/>
          <a:chExt cx="0" cy="0"/>
        </a:xfrm>
      </p:grpSpPr>
      <p:pic>
        <p:nvPicPr>
          <p:cNvPr id="195" name="Google Shape;195;p43"/>
          <p:cNvPicPr preferRelativeResize="0"/>
          <p:nvPr/>
        </p:nvPicPr>
        <p:blipFill>
          <a:blip r:embed="rId2">
            <a:alphaModFix/>
          </a:blip>
          <a:stretch>
            <a:fillRect/>
          </a:stretch>
        </p:blipFill>
        <p:spPr>
          <a:xfrm>
            <a:off x="4383875" y="1543300"/>
            <a:ext cx="376350" cy="358275"/>
          </a:xfrm>
          <a:prstGeom prst="rect">
            <a:avLst/>
          </a:prstGeom>
          <a:noFill/>
          <a:ln>
            <a:noFill/>
          </a:ln>
        </p:spPr>
      </p:pic>
      <p:pic>
        <p:nvPicPr>
          <p:cNvPr id="196" name="Google Shape;196;p43"/>
          <p:cNvPicPr preferRelativeResize="0"/>
          <p:nvPr/>
        </p:nvPicPr>
        <p:blipFill>
          <a:blip r:embed="rId2">
            <a:alphaModFix/>
          </a:blip>
          <a:stretch>
            <a:fillRect/>
          </a:stretch>
        </p:blipFill>
        <p:spPr>
          <a:xfrm>
            <a:off x="7278600" y="1543300"/>
            <a:ext cx="376350" cy="358275"/>
          </a:xfrm>
          <a:prstGeom prst="rect">
            <a:avLst/>
          </a:prstGeom>
          <a:noFill/>
          <a:ln>
            <a:noFill/>
          </a:ln>
        </p:spPr>
      </p:pic>
      <p:pic>
        <p:nvPicPr>
          <p:cNvPr id="197" name="Google Shape;197;p43"/>
          <p:cNvPicPr preferRelativeResize="0"/>
          <p:nvPr/>
        </p:nvPicPr>
        <p:blipFill>
          <a:blip r:embed="rId2">
            <a:alphaModFix/>
          </a:blip>
          <a:stretch>
            <a:fillRect/>
          </a:stretch>
        </p:blipFill>
        <p:spPr>
          <a:xfrm>
            <a:off x="1489150" y="1543300"/>
            <a:ext cx="376350" cy="358275"/>
          </a:xfrm>
          <a:prstGeom prst="rect">
            <a:avLst/>
          </a:prstGeom>
          <a:noFill/>
          <a:ln>
            <a:noFill/>
          </a:ln>
        </p:spPr>
      </p:pic>
      <p:pic>
        <p:nvPicPr>
          <p:cNvPr descr="Image" id="198" name="Google Shape;198;p4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Photo and bullet points Style">
  <p:cSld name="CUSTOM_4">
    <p:spTree>
      <p:nvGrpSpPr>
        <p:cNvPr id="199" name="Shape 199"/>
        <p:cNvGrpSpPr/>
        <p:nvPr/>
      </p:nvGrpSpPr>
      <p:grpSpPr>
        <a:xfrm>
          <a:off x="0" y="0"/>
          <a:ext cx="0" cy="0"/>
          <a:chOff x="0" y="0"/>
          <a:chExt cx="0" cy="0"/>
        </a:xfrm>
      </p:grpSpPr>
      <p:pic>
        <p:nvPicPr>
          <p:cNvPr id="200" name="Google Shape;200;p44"/>
          <p:cNvPicPr preferRelativeResize="0"/>
          <p:nvPr/>
        </p:nvPicPr>
        <p:blipFill rotWithShape="1">
          <a:blip r:embed="rId2">
            <a:alphaModFix/>
          </a:blip>
          <a:srcRect b="0" l="0" r="33466" t="0"/>
          <a:stretch/>
        </p:blipFill>
        <p:spPr>
          <a:xfrm>
            <a:off x="483025" y="1108650"/>
            <a:ext cx="2926200" cy="2926200"/>
          </a:xfrm>
          <a:prstGeom prst="ellipse">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201" name="Shape 201"/>
        <p:cNvGrpSpPr/>
        <p:nvPr/>
      </p:nvGrpSpPr>
      <p:grpSpPr>
        <a:xfrm>
          <a:off x="0" y="0"/>
          <a:ext cx="0" cy="0"/>
          <a:chOff x="0" y="0"/>
          <a:chExt cx="0" cy="0"/>
        </a:xfrm>
      </p:grpSpPr>
      <p:pic>
        <p:nvPicPr>
          <p:cNvPr id="202" name="Google Shape;202;p45"/>
          <p:cNvPicPr preferRelativeResize="0"/>
          <p:nvPr/>
        </p:nvPicPr>
        <p:blipFill rotWithShape="1">
          <a:blip r:embed="rId2">
            <a:alphaModFix/>
          </a:blip>
          <a:srcRect b="0" l="14559" r="0" t="0"/>
          <a:stretch/>
        </p:blipFill>
        <p:spPr>
          <a:xfrm>
            <a:off x="4937925" y="1236400"/>
            <a:ext cx="3689971" cy="287927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s Style">
  <p:cSld name="CUSTOM_2">
    <p:spTree>
      <p:nvGrpSpPr>
        <p:cNvPr id="203" name="Shape 203"/>
        <p:cNvGrpSpPr/>
        <p:nvPr/>
      </p:nvGrpSpPr>
      <p:grpSpPr>
        <a:xfrm>
          <a:off x="0" y="0"/>
          <a:ext cx="0" cy="0"/>
          <a:chOff x="0" y="0"/>
          <a:chExt cx="0" cy="0"/>
        </a:xfrm>
      </p:grpSpPr>
      <p:pic>
        <p:nvPicPr>
          <p:cNvPr id="204" name="Google Shape;204;p46"/>
          <p:cNvPicPr preferRelativeResize="0"/>
          <p:nvPr/>
        </p:nvPicPr>
        <p:blipFill rotWithShape="1">
          <a:blip r:embed="rId2">
            <a:alphaModFix/>
          </a:blip>
          <a:srcRect b="0" l="16002" r="15784" t="0"/>
          <a:stretch/>
        </p:blipFill>
        <p:spPr>
          <a:xfrm>
            <a:off x="6112453" y="0"/>
            <a:ext cx="5122559" cy="5143500"/>
          </a:xfrm>
          <a:prstGeom prst="rect">
            <a:avLst/>
          </a:prstGeom>
          <a:noFill/>
          <a:ln>
            <a:noFill/>
          </a:ln>
        </p:spPr>
      </p:pic>
      <p:sp>
        <p:nvSpPr>
          <p:cNvPr id="205" name="Google Shape;205;p46"/>
          <p:cNvSpPr txBox="1"/>
          <p:nvPr/>
        </p:nvSpPr>
        <p:spPr>
          <a:xfrm>
            <a:off x="338725" y="355400"/>
            <a:ext cx="6003300" cy="48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3000">
                <a:solidFill>
                  <a:srgbClr val="434343"/>
                </a:solidFill>
                <a:latin typeface="Montserrat"/>
                <a:ea typeface="Montserrat"/>
                <a:cs typeface="Montserrat"/>
                <a:sym typeface="Montserrat"/>
              </a:rPr>
              <a:t>Hear, forget. See, remember</a:t>
            </a:r>
            <a:r>
              <a:rPr b="1" lang="en" sz="3000">
                <a:solidFill>
                  <a:srgbClr val="2DC5FA"/>
                </a:solidFill>
                <a:latin typeface="Montserrat"/>
                <a:ea typeface="Montserrat"/>
                <a:cs typeface="Montserrat"/>
                <a:sym typeface="Montserrat"/>
              </a:rPr>
              <a:t>.</a:t>
            </a:r>
            <a:r>
              <a:rPr b="1" lang="en" sz="3000">
                <a:solidFill>
                  <a:srgbClr val="434343"/>
                </a:solidFill>
                <a:latin typeface="Montserrat"/>
                <a:ea typeface="Montserrat"/>
                <a:cs typeface="Montserrat"/>
                <a:sym typeface="Montserrat"/>
              </a:rPr>
              <a:t> </a:t>
            </a:r>
            <a:endParaRPr b="1" sz="3000">
              <a:solidFill>
                <a:srgbClr val="434343"/>
              </a:solidFill>
              <a:latin typeface="Montserrat"/>
              <a:ea typeface="Montserrat"/>
              <a:cs typeface="Montserrat"/>
              <a:sym typeface="Montserrat"/>
            </a:endParaRPr>
          </a:p>
          <a:p>
            <a:pPr indent="0" lvl="0" marL="0" rtl="0" algn="l">
              <a:lnSpc>
                <a:spcPct val="100000"/>
              </a:lnSpc>
              <a:spcBef>
                <a:spcPts val="1600"/>
              </a:spcBef>
              <a:spcAft>
                <a:spcPts val="1600"/>
              </a:spcAft>
              <a:buNone/>
            </a:pPr>
            <a:r>
              <a:rPr b="1" lang="en" sz="3000">
                <a:solidFill>
                  <a:srgbClr val="2DC5FA"/>
                </a:solidFill>
                <a:latin typeface="Montserrat"/>
                <a:ea typeface="Montserrat"/>
                <a:cs typeface="Montserrat"/>
                <a:sym typeface="Montserrat"/>
              </a:rPr>
              <a:t>Do, Understand</a:t>
            </a:r>
            <a:endParaRPr b="1" sz="3000">
              <a:solidFill>
                <a:srgbClr val="434343"/>
              </a:solidFill>
              <a:latin typeface="Roboto Slab"/>
              <a:ea typeface="Roboto Slab"/>
              <a:cs typeface="Roboto Slab"/>
              <a:sym typeface="Roboto Slab"/>
            </a:endParaRPr>
          </a:p>
        </p:txBody>
      </p:sp>
      <p:pic>
        <p:nvPicPr>
          <p:cNvPr descr="Image" id="206" name="Google Shape;206;p4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207" name="Google Shape;207;p46"/>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tyle">
  <p:cSld name="CUSTOM_3">
    <p:spTree>
      <p:nvGrpSpPr>
        <p:cNvPr id="208" name="Shape 208"/>
        <p:cNvGrpSpPr/>
        <p:nvPr/>
      </p:nvGrpSpPr>
      <p:grpSpPr>
        <a:xfrm>
          <a:off x="0" y="0"/>
          <a:ext cx="0" cy="0"/>
          <a:chOff x="0" y="0"/>
          <a:chExt cx="0" cy="0"/>
        </a:xfrm>
      </p:grpSpPr>
      <p:pic>
        <p:nvPicPr>
          <p:cNvPr descr="Image" id="209" name="Google Shape;209;p47"/>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210" name="Google Shape;210;p47"/>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211" name="Shape 211"/>
        <p:cNvGrpSpPr/>
        <p:nvPr/>
      </p:nvGrpSpPr>
      <p:grpSpPr>
        <a:xfrm>
          <a:off x="0" y="0"/>
          <a:ext cx="0" cy="0"/>
          <a:chOff x="0" y="0"/>
          <a:chExt cx="0" cy="0"/>
        </a:xfrm>
      </p:grpSpPr>
      <p:sp>
        <p:nvSpPr>
          <p:cNvPr id="212" name="Google Shape;212;p48"/>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13" name="Google Shape;213;p48"/>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14" name="Google Shape;214;p4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6.xml"/><Relationship Id="rId22" Type="http://schemas.openxmlformats.org/officeDocument/2006/relationships/slideLayout" Target="../slideLayouts/slideLayout38.xml"/><Relationship Id="rId21" Type="http://schemas.openxmlformats.org/officeDocument/2006/relationships/slideLayout" Target="../slideLayouts/slideLayout37.xml"/><Relationship Id="rId24" Type="http://schemas.openxmlformats.org/officeDocument/2006/relationships/slideLayout" Target="../slideLayouts/slideLayout40.xml"/><Relationship Id="rId23" Type="http://schemas.openxmlformats.org/officeDocument/2006/relationships/slideLayout" Target="../slideLayouts/slideLayout39.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26" Type="http://schemas.openxmlformats.org/officeDocument/2006/relationships/slideLayout" Target="../slideLayouts/slideLayout42.xml"/><Relationship Id="rId25" Type="http://schemas.openxmlformats.org/officeDocument/2006/relationships/slideLayout" Target="../slideLayouts/slideLayout41.xml"/><Relationship Id="rId28" Type="http://schemas.openxmlformats.org/officeDocument/2006/relationships/slideLayout" Target="../slideLayouts/slideLayout44.xml"/><Relationship Id="rId27" Type="http://schemas.openxmlformats.org/officeDocument/2006/relationships/slideLayout" Target="../slideLayouts/slideLayout43.xml"/><Relationship Id="rId5" Type="http://schemas.openxmlformats.org/officeDocument/2006/relationships/slideLayout" Target="../slideLayouts/slideLayout21.xml"/><Relationship Id="rId6" Type="http://schemas.openxmlformats.org/officeDocument/2006/relationships/slideLayout" Target="../slideLayouts/slideLayout22.xml"/><Relationship Id="rId29" Type="http://schemas.openxmlformats.org/officeDocument/2006/relationships/slideLayout" Target="../slideLayouts/slideLayout45.xml"/><Relationship Id="rId7" Type="http://schemas.openxmlformats.org/officeDocument/2006/relationships/slideLayout" Target="../slideLayouts/slideLayout23.xml"/><Relationship Id="rId8" Type="http://schemas.openxmlformats.org/officeDocument/2006/relationships/slideLayout" Target="../slideLayouts/slideLayout24.xml"/><Relationship Id="rId31" Type="http://schemas.openxmlformats.org/officeDocument/2006/relationships/theme" Target="../theme/theme2.xml"/><Relationship Id="rId30" Type="http://schemas.openxmlformats.org/officeDocument/2006/relationships/slideLayout" Target="../slideLayouts/slideLayout46.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19" Type="http://schemas.openxmlformats.org/officeDocument/2006/relationships/slideLayout" Target="../slideLayouts/slideLayout35.xml"/><Relationship Id="rId1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9" name="Shape 69"/>
        <p:cNvGrpSpPr/>
        <p:nvPr/>
      </p:nvGrpSpPr>
      <p:grpSpPr>
        <a:xfrm>
          <a:off x="0" y="0"/>
          <a:ext cx="0" cy="0"/>
          <a:chOff x="0" y="0"/>
          <a:chExt cx="0" cy="0"/>
        </a:xfrm>
      </p:grpSpPr>
      <p:sp>
        <p:nvSpPr>
          <p:cNvPr id="70" name="Google Shape;70;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1" name="Google Shape;71;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1pPr>
            <a:lvl2pPr indent="-317500" lvl="1" marL="914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3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hyperlink" Target="https://www.vebuso.com/2020/02/linear-to-logistic-regression-explained-step-by-ste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9"/>
          <p:cNvSpPr txBox="1"/>
          <p:nvPr>
            <p:ph type="title"/>
          </p:nvPr>
        </p:nvSpPr>
        <p:spPr>
          <a:xfrm>
            <a:off x="1959550" y="3924475"/>
            <a:ext cx="5719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DATA ANALYTICS BOOTCAMP</a:t>
            </a:r>
            <a:r>
              <a:rPr lang="en">
                <a:latin typeface="Montserrat"/>
                <a:ea typeface="Montserrat"/>
                <a:cs typeface="Montserrat"/>
                <a:sym typeface="Montserrat"/>
              </a:rPr>
              <a:t> | IRONHACK</a:t>
            </a:r>
            <a:endParaRPr>
              <a:latin typeface="Montserrat"/>
              <a:ea typeface="Montserrat"/>
              <a:cs typeface="Montserrat"/>
              <a:sym typeface="Montserrat"/>
            </a:endParaRPr>
          </a:p>
        </p:txBody>
      </p:sp>
      <p:sp>
        <p:nvSpPr>
          <p:cNvPr id="220" name="Google Shape;220;p49"/>
          <p:cNvSpPr txBox="1"/>
          <p:nvPr>
            <p:ph idx="2" type="title"/>
          </p:nvPr>
        </p:nvSpPr>
        <p:spPr>
          <a:xfrm>
            <a:off x="1959550" y="2247900"/>
            <a:ext cx="700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3.7: Correlated subqueries &amp; Rolling Calculations</a:t>
            </a:r>
            <a:endParaRPr>
              <a:latin typeface="Montserrat"/>
              <a:ea typeface="Montserrat"/>
              <a:cs typeface="Montserrat"/>
              <a:sym typeface="Montserrat"/>
            </a:endParaRPr>
          </a:p>
        </p:txBody>
      </p:sp>
      <p:pic>
        <p:nvPicPr>
          <p:cNvPr id="221" name="Google Shape;221;p49"/>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58"/>
          <p:cNvSpPr txBox="1"/>
          <p:nvPr>
            <p:ph idx="4294967295" type="title"/>
          </p:nvPr>
        </p:nvSpPr>
        <p:spPr>
          <a:xfrm>
            <a:off x="665250" y="654875"/>
            <a:ext cx="7914000" cy="8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chemeClr val="accent1"/>
                </a:solidFill>
                <a:latin typeface="Montserrat"/>
                <a:ea typeface="Montserrat"/>
                <a:cs typeface="Montserrat"/>
                <a:sym typeface="Montserrat"/>
              </a:rPr>
              <a:t>Act. 2 | bank</a:t>
            </a:r>
            <a:endParaRPr b="1" sz="50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b="1" sz="5000">
              <a:solidFill>
                <a:schemeClr val="accent1"/>
              </a:solidFill>
              <a:latin typeface="Montserrat"/>
              <a:ea typeface="Montserrat"/>
              <a:cs typeface="Montserrat"/>
              <a:sym typeface="Montserrat"/>
            </a:endParaRPr>
          </a:p>
        </p:txBody>
      </p:sp>
      <p:sp>
        <p:nvSpPr>
          <p:cNvPr id="283" name="Google Shape;283;p58"/>
          <p:cNvSpPr txBox="1"/>
          <p:nvPr/>
        </p:nvSpPr>
        <p:spPr>
          <a:xfrm>
            <a:off x="353925"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sp>
        <p:nvSpPr>
          <p:cNvPr id="284" name="Google Shape;284;p58"/>
          <p:cNvSpPr txBox="1"/>
          <p:nvPr/>
        </p:nvSpPr>
        <p:spPr>
          <a:xfrm>
            <a:off x="892200" y="1717700"/>
            <a:ext cx="7687200" cy="146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00"/>
              </a:spcBef>
              <a:spcAft>
                <a:spcPts val="0"/>
              </a:spcAft>
              <a:buNone/>
            </a:pPr>
            <a:r>
              <a:rPr lang="en" sz="1700">
                <a:solidFill>
                  <a:srgbClr val="1F2328"/>
                </a:solidFill>
                <a:highlight>
                  <a:srgbClr val="FFFFFF"/>
                </a:highlight>
              </a:rPr>
              <a:t>Modify the previous queries to list the customers lost last month.</a:t>
            </a:r>
            <a:endParaRPr sz="1700">
              <a:solidFill>
                <a:srgbClr val="1F2328"/>
              </a:solidFill>
              <a:highlight>
                <a:srgbClr val="FFFFFF"/>
              </a:highlight>
            </a:endParaRPr>
          </a:p>
          <a:p>
            <a:pPr indent="0" lvl="0" marL="0" rtl="0" algn="l">
              <a:lnSpc>
                <a:spcPct val="115000"/>
              </a:lnSpc>
              <a:spcBef>
                <a:spcPts val="300"/>
              </a:spcBef>
              <a:spcAft>
                <a:spcPts val="0"/>
              </a:spcAft>
              <a:buNone/>
            </a:pPr>
            <a:r>
              <a:t/>
            </a:r>
            <a:endParaRPr sz="1700">
              <a:solidFill>
                <a:srgbClr val="1F2328"/>
              </a:solidFill>
              <a:highlight>
                <a:srgbClr val="FFFFFF"/>
              </a:highlight>
            </a:endParaRPr>
          </a:p>
          <a:p>
            <a:pPr indent="0" lvl="0" marL="457200" rtl="0" algn="l">
              <a:lnSpc>
                <a:spcPct val="115000"/>
              </a:lnSpc>
              <a:spcBef>
                <a:spcPts val="300"/>
              </a:spcBef>
              <a:spcAft>
                <a:spcPts val="0"/>
              </a:spcAft>
              <a:buNone/>
            </a:pPr>
            <a:r>
              <a:t/>
            </a:r>
            <a:endParaRPr sz="1700">
              <a:solidFill>
                <a:srgbClr val="1F2328"/>
              </a:solidFill>
              <a:highlight>
                <a:srgbClr val="FFFFFF"/>
              </a:highlight>
            </a:endParaRPr>
          </a:p>
          <a:p>
            <a:pPr indent="0" lvl="0" marL="0" rtl="0" algn="l">
              <a:lnSpc>
                <a:spcPct val="115000"/>
              </a:lnSpc>
              <a:spcBef>
                <a:spcPts val="300"/>
              </a:spcBef>
              <a:spcAft>
                <a:spcPts val="0"/>
              </a:spcAft>
              <a:buNone/>
            </a:pPr>
            <a:r>
              <a:t/>
            </a:r>
            <a:endParaRPr sz="1700">
              <a:solidFill>
                <a:srgbClr val="1F2328"/>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p59"/>
          <p:cNvSpPr txBox="1"/>
          <p:nvPr/>
        </p:nvSpPr>
        <p:spPr>
          <a:xfrm>
            <a:off x="585600" y="909400"/>
            <a:ext cx="66945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2DC5FA"/>
                </a:solidFill>
                <a:latin typeface="Montserrat"/>
                <a:ea typeface="Montserrat"/>
                <a:cs typeface="Montserrat"/>
                <a:sym typeface="Montserrat"/>
              </a:rPr>
              <a:t>SELF JOINS</a:t>
            </a:r>
            <a:endParaRPr sz="2300">
              <a:solidFill>
                <a:srgbClr val="434343"/>
              </a:solidFill>
              <a:latin typeface="Montserrat"/>
              <a:ea typeface="Montserrat"/>
              <a:cs typeface="Montserrat"/>
              <a:sym typeface="Montserrat"/>
            </a:endParaRPr>
          </a:p>
        </p:txBody>
      </p:sp>
      <p:sp>
        <p:nvSpPr>
          <p:cNvPr id="290" name="Google Shape;290;p59"/>
          <p:cNvSpPr txBox="1"/>
          <p:nvPr/>
        </p:nvSpPr>
        <p:spPr>
          <a:xfrm>
            <a:off x="430125" y="1620700"/>
            <a:ext cx="8280600" cy="2164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latin typeface="Montserrat"/>
                <a:ea typeface="Montserrat"/>
                <a:cs typeface="Montserrat"/>
                <a:sym typeface="Montserrat"/>
              </a:rPr>
              <a:t>Use self joins to perform rolling calculations:</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a:latin typeface="Montserrat"/>
              <a:ea typeface="Montserrat"/>
              <a:cs typeface="Montserrat"/>
              <a:sym typeface="Montserrat"/>
            </a:endParaRPr>
          </a:p>
          <a:p>
            <a:pPr indent="-317500" lvl="0" marL="457200" rtl="0" algn="l">
              <a:lnSpc>
                <a:spcPct val="150000"/>
              </a:lnSpc>
              <a:spcBef>
                <a:spcPts val="0"/>
              </a:spcBef>
              <a:spcAft>
                <a:spcPts val="0"/>
              </a:spcAft>
              <a:buClr>
                <a:schemeClr val="accent1"/>
              </a:buClr>
              <a:buSzPts val="1400"/>
              <a:buFont typeface="Montserrat"/>
              <a:buChar char="●"/>
            </a:pPr>
            <a:r>
              <a:rPr lang="en">
                <a:latin typeface="Montserrat"/>
                <a:ea typeface="Montserrat"/>
                <a:cs typeface="Montserrat"/>
                <a:sym typeface="Montserrat"/>
              </a:rPr>
              <a:t>T</a:t>
            </a:r>
            <a:r>
              <a:rPr lang="en">
                <a:latin typeface="Montserrat"/>
                <a:ea typeface="Montserrat"/>
                <a:cs typeface="Montserrat"/>
                <a:sym typeface="Montserrat"/>
              </a:rPr>
              <a:t>o perform calculations such as monthly customer retention/customer churn.</a:t>
            </a:r>
            <a:endParaRPr>
              <a:latin typeface="Montserrat"/>
              <a:ea typeface="Montserrat"/>
              <a:cs typeface="Montserrat"/>
              <a:sym typeface="Montserrat"/>
            </a:endParaRPr>
          </a:p>
          <a:p>
            <a:pPr indent="-317500" lvl="1" marL="9144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Compute the change in retained customers from month to month. </a:t>
            </a:r>
            <a:endParaRPr>
              <a:latin typeface="Montserrat"/>
              <a:ea typeface="Montserrat"/>
              <a:cs typeface="Montserrat"/>
              <a:sym typeface="Montserrat"/>
            </a:endParaRPr>
          </a:p>
          <a:p>
            <a:pPr indent="0" lvl="0" marL="457200" rtl="0" algn="l">
              <a:lnSpc>
                <a:spcPct val="150000"/>
              </a:lnSpc>
              <a:spcBef>
                <a:spcPts val="0"/>
              </a:spcBef>
              <a:spcAft>
                <a:spcPts val="0"/>
              </a:spcAft>
              <a:buNone/>
            </a:pPr>
            <a:r>
              <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b="1">
              <a:latin typeface="Montserrat"/>
              <a:ea typeface="Montserrat"/>
              <a:cs typeface="Montserrat"/>
              <a:sym typeface="Montserrat"/>
            </a:endParaRPr>
          </a:p>
        </p:txBody>
      </p:sp>
      <p:sp>
        <p:nvSpPr>
          <p:cNvPr id="291" name="Google Shape;291;p59"/>
          <p:cNvSpPr txBox="1"/>
          <p:nvPr/>
        </p:nvSpPr>
        <p:spPr>
          <a:xfrm>
            <a:off x="353925"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60"/>
          <p:cNvSpPr txBox="1"/>
          <p:nvPr>
            <p:ph idx="4294967295" type="title"/>
          </p:nvPr>
        </p:nvSpPr>
        <p:spPr>
          <a:xfrm>
            <a:off x="665250" y="654875"/>
            <a:ext cx="7914000" cy="8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chemeClr val="accent1"/>
                </a:solidFill>
                <a:latin typeface="Montserrat"/>
                <a:ea typeface="Montserrat"/>
                <a:cs typeface="Montserrat"/>
                <a:sym typeface="Montserrat"/>
              </a:rPr>
              <a:t>Act. 3 | bank</a:t>
            </a:r>
            <a:endParaRPr b="1" sz="50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b="1" sz="5000">
              <a:solidFill>
                <a:schemeClr val="accent1"/>
              </a:solidFill>
              <a:latin typeface="Montserrat"/>
              <a:ea typeface="Montserrat"/>
              <a:cs typeface="Montserrat"/>
              <a:sym typeface="Montserrat"/>
            </a:endParaRPr>
          </a:p>
        </p:txBody>
      </p:sp>
      <p:sp>
        <p:nvSpPr>
          <p:cNvPr id="297" name="Google Shape;297;p60"/>
          <p:cNvSpPr txBox="1"/>
          <p:nvPr/>
        </p:nvSpPr>
        <p:spPr>
          <a:xfrm>
            <a:off x="353925"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sp>
        <p:nvSpPr>
          <p:cNvPr id="298" name="Google Shape;298;p60"/>
          <p:cNvSpPr txBox="1"/>
          <p:nvPr/>
        </p:nvSpPr>
        <p:spPr>
          <a:xfrm>
            <a:off x="892200" y="1504475"/>
            <a:ext cx="7359600" cy="147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00"/>
              </a:spcBef>
              <a:spcAft>
                <a:spcPts val="0"/>
              </a:spcAft>
              <a:buNone/>
            </a:pPr>
            <a:r>
              <a:rPr lang="en" sz="1600">
                <a:solidFill>
                  <a:srgbClr val="1F2328"/>
                </a:solidFill>
                <a:highlight>
                  <a:srgbClr val="FFFFFF"/>
                </a:highlight>
              </a:rPr>
              <a:t>Use a similar approach to get total monthly transaction per account and the difference with the previous month.</a:t>
            </a:r>
            <a:endParaRPr sz="1900">
              <a:solidFill>
                <a:srgbClr val="1F2328"/>
              </a:solidFill>
              <a:highlight>
                <a:srgbClr val="FFFFFF"/>
              </a:highlight>
            </a:endParaRPr>
          </a:p>
          <a:p>
            <a:pPr indent="0" lvl="0" marL="0" rtl="0" algn="l">
              <a:lnSpc>
                <a:spcPct val="115000"/>
              </a:lnSpc>
              <a:spcBef>
                <a:spcPts val="300"/>
              </a:spcBef>
              <a:spcAft>
                <a:spcPts val="0"/>
              </a:spcAft>
              <a:buNone/>
            </a:pPr>
            <a:r>
              <a:t/>
            </a:r>
            <a:endParaRPr sz="1200">
              <a:solidFill>
                <a:srgbClr val="1F2328"/>
              </a:solidFill>
              <a:highlight>
                <a:srgbClr val="FFFFFF"/>
              </a:highlight>
            </a:endParaRPr>
          </a:p>
          <a:p>
            <a:pPr indent="0" lvl="0" marL="457200" rtl="0" algn="l">
              <a:lnSpc>
                <a:spcPct val="115000"/>
              </a:lnSpc>
              <a:spcBef>
                <a:spcPts val="300"/>
              </a:spcBef>
              <a:spcAft>
                <a:spcPts val="0"/>
              </a:spcAft>
              <a:buNone/>
            </a:pPr>
            <a:r>
              <a:t/>
            </a:r>
            <a:endParaRPr sz="1200">
              <a:solidFill>
                <a:srgbClr val="1F2328"/>
              </a:solidFill>
              <a:highlight>
                <a:srgbClr val="FFFFFF"/>
              </a:highlight>
            </a:endParaRPr>
          </a:p>
          <a:p>
            <a:pPr indent="0" lvl="0" marL="0" rtl="0" algn="l">
              <a:lnSpc>
                <a:spcPct val="115000"/>
              </a:lnSpc>
              <a:spcBef>
                <a:spcPts val="300"/>
              </a:spcBef>
              <a:spcAft>
                <a:spcPts val="0"/>
              </a:spcAft>
              <a:buNone/>
            </a:pPr>
            <a:r>
              <a:t/>
            </a:r>
            <a:endParaRPr sz="1200">
              <a:solidFill>
                <a:srgbClr val="1F2328"/>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2" name="Shape 302"/>
        <p:cNvGrpSpPr/>
        <p:nvPr/>
      </p:nvGrpSpPr>
      <p:grpSpPr>
        <a:xfrm>
          <a:off x="0" y="0"/>
          <a:ext cx="0" cy="0"/>
          <a:chOff x="0" y="0"/>
          <a:chExt cx="0" cy="0"/>
        </a:xfrm>
      </p:grpSpPr>
      <p:sp>
        <p:nvSpPr>
          <p:cNvPr id="303" name="Google Shape;303;p61"/>
          <p:cNvSpPr txBox="1"/>
          <p:nvPr/>
        </p:nvSpPr>
        <p:spPr>
          <a:xfrm>
            <a:off x="1224750" y="2128600"/>
            <a:ext cx="66945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2DC5FA"/>
                </a:solidFill>
                <a:latin typeface="Montserrat"/>
                <a:ea typeface="Montserrat"/>
                <a:cs typeface="Montserrat"/>
                <a:sym typeface="Montserrat"/>
              </a:rPr>
              <a:t>BINARY VS. MULTI</a:t>
            </a:r>
            <a:r>
              <a:rPr b="1" lang="en" sz="2300">
                <a:solidFill>
                  <a:srgbClr val="2DC5FA"/>
                </a:solidFill>
                <a:latin typeface="Montserrat"/>
                <a:ea typeface="Montserrat"/>
                <a:cs typeface="Montserrat"/>
                <a:sym typeface="Montserrat"/>
              </a:rPr>
              <a:t>-</a:t>
            </a:r>
            <a:r>
              <a:rPr b="1" lang="en" sz="2300">
                <a:solidFill>
                  <a:srgbClr val="2DC5FA"/>
                </a:solidFill>
                <a:latin typeface="Montserrat"/>
                <a:ea typeface="Montserrat"/>
                <a:cs typeface="Montserrat"/>
                <a:sym typeface="Montserrat"/>
              </a:rPr>
              <a:t>CLASS CLASSIFICATION </a:t>
            </a:r>
            <a:endParaRPr sz="2300">
              <a:solidFill>
                <a:srgbClr val="434343"/>
              </a:solidFill>
              <a:latin typeface="Montserrat"/>
              <a:ea typeface="Montserrat"/>
              <a:cs typeface="Montserrat"/>
              <a:sym typeface="Montserrat"/>
            </a:endParaRPr>
          </a:p>
        </p:txBody>
      </p:sp>
      <p:sp>
        <p:nvSpPr>
          <p:cNvPr id="304" name="Google Shape;304;p61"/>
          <p:cNvSpPr txBox="1"/>
          <p:nvPr/>
        </p:nvSpPr>
        <p:spPr>
          <a:xfrm>
            <a:off x="353925"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Google Shape;309;p6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10" name="Google Shape;310;p62"/>
          <p:cNvSpPr txBox="1"/>
          <p:nvPr/>
        </p:nvSpPr>
        <p:spPr>
          <a:xfrm>
            <a:off x="978450" y="740450"/>
            <a:ext cx="3768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2DC5FA"/>
                </a:solidFill>
                <a:latin typeface="Arial"/>
                <a:ea typeface="Arial"/>
                <a:cs typeface="Arial"/>
                <a:sym typeface="Arial"/>
              </a:rPr>
              <a:t>CLASSIFICATION</a:t>
            </a:r>
            <a:endParaRPr b="1" i="0" sz="1800" u="none" cap="none" strike="noStrike">
              <a:solidFill>
                <a:srgbClr val="2DC5FA"/>
              </a:solidFill>
              <a:latin typeface="Arial"/>
              <a:ea typeface="Arial"/>
              <a:cs typeface="Arial"/>
              <a:sym typeface="Arial"/>
            </a:endParaRPr>
          </a:p>
        </p:txBody>
      </p:sp>
      <p:sp>
        <p:nvSpPr>
          <p:cNvPr id="311" name="Google Shape;311;p62"/>
          <p:cNvSpPr txBox="1"/>
          <p:nvPr/>
        </p:nvSpPr>
        <p:spPr>
          <a:xfrm>
            <a:off x="925575" y="1348675"/>
            <a:ext cx="7311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62"/>
          <p:cNvSpPr txBox="1"/>
          <p:nvPr/>
        </p:nvSpPr>
        <p:spPr>
          <a:xfrm>
            <a:off x="896475" y="1348675"/>
            <a:ext cx="73410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accent1"/>
              </a:buClr>
              <a:buSzPts val="1400"/>
              <a:buFont typeface="Arial"/>
              <a:buChar char="●"/>
            </a:pPr>
            <a:r>
              <a:rPr b="0" i="0" lang="en" sz="1400" u="none" cap="none" strike="noStrike">
                <a:solidFill>
                  <a:srgbClr val="000000"/>
                </a:solidFill>
                <a:latin typeface="Arial"/>
                <a:ea typeface="Arial"/>
                <a:cs typeface="Arial"/>
                <a:sym typeface="Arial"/>
              </a:rPr>
              <a:t>Classification problems are those for which we want to predict a </a:t>
            </a:r>
            <a:r>
              <a:rPr b="1" i="0" lang="en" sz="1400" u="none" cap="none" strike="noStrike">
                <a:solidFill>
                  <a:srgbClr val="000000"/>
                </a:solidFill>
                <a:latin typeface="Arial"/>
                <a:ea typeface="Arial"/>
                <a:cs typeface="Arial"/>
                <a:sym typeface="Arial"/>
              </a:rPr>
              <a:t>CATEGORICAL</a:t>
            </a:r>
            <a:r>
              <a:rPr b="0" i="0" lang="en" sz="1400" u="none" cap="none" strike="noStrike">
                <a:solidFill>
                  <a:srgbClr val="000000"/>
                </a:solidFill>
                <a:latin typeface="Arial"/>
                <a:ea typeface="Arial"/>
                <a:cs typeface="Arial"/>
                <a:sym typeface="Arial"/>
              </a:rPr>
              <a:t> feature: ( color, brand, state, fraud/no fraud)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62"/>
          <p:cNvSpPr/>
          <p:nvPr/>
        </p:nvSpPr>
        <p:spPr>
          <a:xfrm>
            <a:off x="1428025" y="3027925"/>
            <a:ext cx="2062200" cy="806700"/>
          </a:xfrm>
          <a:prstGeom prst="rect">
            <a:avLst/>
          </a:prstGeom>
          <a:solidFill>
            <a:srgbClr val="2DC5F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62"/>
          <p:cNvSpPr/>
          <p:nvPr/>
        </p:nvSpPr>
        <p:spPr>
          <a:xfrm>
            <a:off x="4746750" y="3622675"/>
            <a:ext cx="2062200" cy="806700"/>
          </a:xfrm>
          <a:prstGeom prst="rect">
            <a:avLst/>
          </a:prstGeom>
          <a:solidFill>
            <a:srgbClr val="2DC5F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62"/>
          <p:cNvSpPr/>
          <p:nvPr/>
        </p:nvSpPr>
        <p:spPr>
          <a:xfrm>
            <a:off x="4746750" y="2168400"/>
            <a:ext cx="2062200" cy="806700"/>
          </a:xfrm>
          <a:prstGeom prst="rect">
            <a:avLst/>
          </a:prstGeom>
          <a:solidFill>
            <a:srgbClr val="2DC5F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62"/>
          <p:cNvSpPr txBox="1"/>
          <p:nvPr/>
        </p:nvSpPr>
        <p:spPr>
          <a:xfrm>
            <a:off x="1388350" y="3232125"/>
            <a:ext cx="2062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Classification</a:t>
            </a:r>
            <a:endParaRPr b="1" i="0" sz="1400" u="none" cap="none" strike="noStrike">
              <a:solidFill>
                <a:srgbClr val="000000"/>
              </a:solidFill>
              <a:latin typeface="Arial"/>
              <a:ea typeface="Arial"/>
              <a:cs typeface="Arial"/>
              <a:sym typeface="Arial"/>
            </a:endParaRPr>
          </a:p>
        </p:txBody>
      </p:sp>
      <p:sp>
        <p:nvSpPr>
          <p:cNvPr id="317" name="Google Shape;317;p62"/>
          <p:cNvSpPr txBox="1"/>
          <p:nvPr/>
        </p:nvSpPr>
        <p:spPr>
          <a:xfrm>
            <a:off x="4746750" y="2324100"/>
            <a:ext cx="2062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Binary</a:t>
            </a:r>
            <a:endParaRPr b="1" i="0" sz="1400" u="none" cap="none" strike="noStrike">
              <a:solidFill>
                <a:srgbClr val="000000"/>
              </a:solidFill>
              <a:latin typeface="Arial"/>
              <a:ea typeface="Arial"/>
              <a:cs typeface="Arial"/>
              <a:sym typeface="Arial"/>
            </a:endParaRPr>
          </a:p>
        </p:txBody>
      </p:sp>
      <p:sp>
        <p:nvSpPr>
          <p:cNvPr id="318" name="Google Shape;318;p62"/>
          <p:cNvSpPr txBox="1"/>
          <p:nvPr/>
        </p:nvSpPr>
        <p:spPr>
          <a:xfrm>
            <a:off x="4746750" y="3848100"/>
            <a:ext cx="2062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Multiclass</a:t>
            </a:r>
            <a:endParaRPr b="1" i="0" sz="1400" u="none" cap="none" strike="noStrike">
              <a:solidFill>
                <a:srgbClr val="000000"/>
              </a:solidFill>
              <a:latin typeface="Arial"/>
              <a:ea typeface="Arial"/>
              <a:cs typeface="Arial"/>
              <a:sym typeface="Arial"/>
            </a:endParaRPr>
          </a:p>
        </p:txBody>
      </p:sp>
      <p:cxnSp>
        <p:nvCxnSpPr>
          <p:cNvPr id="319" name="Google Shape;319;p62"/>
          <p:cNvCxnSpPr>
            <a:stCxn id="316" idx="3"/>
            <a:endCxn id="317" idx="1"/>
          </p:cNvCxnSpPr>
          <p:nvPr/>
        </p:nvCxnSpPr>
        <p:spPr>
          <a:xfrm flipH="1" rot="10800000">
            <a:off x="3450550" y="2524125"/>
            <a:ext cx="1296300" cy="908100"/>
          </a:xfrm>
          <a:prstGeom prst="straightConnector1">
            <a:avLst/>
          </a:prstGeom>
          <a:noFill/>
          <a:ln cap="flat" cmpd="sng" w="38100">
            <a:solidFill>
              <a:schemeClr val="dk2"/>
            </a:solidFill>
            <a:prstDash val="solid"/>
            <a:round/>
            <a:headEnd len="sm" w="sm" type="none"/>
            <a:tailEnd len="med" w="med" type="triangle"/>
          </a:ln>
        </p:spPr>
      </p:cxnSp>
      <p:cxnSp>
        <p:nvCxnSpPr>
          <p:cNvPr id="320" name="Google Shape;320;p62"/>
          <p:cNvCxnSpPr>
            <a:stCxn id="316" idx="3"/>
            <a:endCxn id="318" idx="1"/>
          </p:cNvCxnSpPr>
          <p:nvPr/>
        </p:nvCxnSpPr>
        <p:spPr>
          <a:xfrm>
            <a:off x="3450550" y="3432225"/>
            <a:ext cx="1296300" cy="615900"/>
          </a:xfrm>
          <a:prstGeom prst="straightConnector1">
            <a:avLst/>
          </a:prstGeom>
          <a:noFill/>
          <a:ln cap="flat" cmpd="sng" w="38100">
            <a:solidFill>
              <a:schemeClr val="dk2"/>
            </a:solidFill>
            <a:prstDash val="solid"/>
            <a:round/>
            <a:headEnd len="sm" w="sm" type="none"/>
            <a:tailEnd len="med" w="med" type="triangle"/>
          </a:ln>
        </p:spPr>
      </p:cxnSp>
      <p:sp>
        <p:nvSpPr>
          <p:cNvPr id="321" name="Google Shape;321;p62"/>
          <p:cNvSpPr txBox="1"/>
          <p:nvPr/>
        </p:nvSpPr>
        <p:spPr>
          <a:xfrm>
            <a:off x="7184025" y="2107375"/>
            <a:ext cx="12963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Only two possible values</a:t>
            </a:r>
            <a:endParaRPr b="0" i="0" sz="1400" u="none" cap="none" strike="noStrike">
              <a:solidFill>
                <a:srgbClr val="000000"/>
              </a:solidFill>
              <a:latin typeface="Arial"/>
              <a:ea typeface="Arial"/>
              <a:cs typeface="Arial"/>
              <a:sym typeface="Arial"/>
            </a:endParaRPr>
          </a:p>
        </p:txBody>
      </p:sp>
      <p:sp>
        <p:nvSpPr>
          <p:cNvPr id="322" name="Google Shape;322;p62"/>
          <p:cNvSpPr txBox="1"/>
          <p:nvPr/>
        </p:nvSpPr>
        <p:spPr>
          <a:xfrm>
            <a:off x="7260225" y="3555175"/>
            <a:ext cx="12963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More than two possible values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63"/>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328" name="Google Shape;328;p63"/>
          <p:cNvPicPr preferRelativeResize="0"/>
          <p:nvPr/>
        </p:nvPicPr>
        <p:blipFill rotWithShape="1">
          <a:blip r:embed="rId4">
            <a:alphaModFix/>
          </a:blip>
          <a:srcRect b="0" l="0" r="0" t="0"/>
          <a:stretch/>
        </p:blipFill>
        <p:spPr>
          <a:xfrm>
            <a:off x="1399275" y="1376400"/>
            <a:ext cx="6345449" cy="3036425"/>
          </a:xfrm>
          <a:prstGeom prst="rect">
            <a:avLst/>
          </a:prstGeom>
          <a:noFill/>
          <a:ln>
            <a:noFill/>
          </a:ln>
        </p:spPr>
      </p:pic>
      <p:sp>
        <p:nvSpPr>
          <p:cNvPr id="329" name="Google Shape;329;p63"/>
          <p:cNvSpPr txBox="1"/>
          <p:nvPr/>
        </p:nvSpPr>
        <p:spPr>
          <a:xfrm>
            <a:off x="978450" y="740450"/>
            <a:ext cx="71838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2DC5FA"/>
                </a:solidFill>
                <a:latin typeface="Arial"/>
                <a:ea typeface="Arial"/>
                <a:cs typeface="Arial"/>
                <a:sym typeface="Arial"/>
              </a:rPr>
              <a:t>BINARY CLASSIFICATION: LOGISTIC REGRESSION</a:t>
            </a:r>
            <a:endParaRPr b="1" i="0" sz="1700" u="none" cap="none" strike="noStrike">
              <a:solidFill>
                <a:srgbClr val="2DC5FA"/>
              </a:solidFill>
              <a:latin typeface="Arial"/>
              <a:ea typeface="Arial"/>
              <a:cs typeface="Arial"/>
              <a:sym typeface="Arial"/>
            </a:endParaRPr>
          </a:p>
        </p:txBody>
      </p:sp>
      <p:sp>
        <p:nvSpPr>
          <p:cNvPr id="330" name="Google Shape;330;p63"/>
          <p:cNvSpPr/>
          <p:nvPr/>
        </p:nvSpPr>
        <p:spPr>
          <a:xfrm>
            <a:off x="2460250" y="3882450"/>
            <a:ext cx="218400" cy="2184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63"/>
          <p:cNvSpPr/>
          <p:nvPr/>
        </p:nvSpPr>
        <p:spPr>
          <a:xfrm>
            <a:off x="2765050" y="3882450"/>
            <a:ext cx="218400" cy="2184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63"/>
          <p:cNvSpPr/>
          <p:nvPr/>
        </p:nvSpPr>
        <p:spPr>
          <a:xfrm>
            <a:off x="3069850" y="3882450"/>
            <a:ext cx="218400" cy="2184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63"/>
          <p:cNvSpPr/>
          <p:nvPr/>
        </p:nvSpPr>
        <p:spPr>
          <a:xfrm>
            <a:off x="3374650" y="3882450"/>
            <a:ext cx="218400" cy="2184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63"/>
          <p:cNvSpPr/>
          <p:nvPr/>
        </p:nvSpPr>
        <p:spPr>
          <a:xfrm>
            <a:off x="5113500" y="2029925"/>
            <a:ext cx="218400" cy="218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63"/>
          <p:cNvSpPr/>
          <p:nvPr/>
        </p:nvSpPr>
        <p:spPr>
          <a:xfrm>
            <a:off x="5448300" y="2029925"/>
            <a:ext cx="218400" cy="218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63"/>
          <p:cNvSpPr/>
          <p:nvPr/>
        </p:nvSpPr>
        <p:spPr>
          <a:xfrm>
            <a:off x="5783100" y="2029925"/>
            <a:ext cx="218400" cy="218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3"/>
          <p:cNvSpPr/>
          <p:nvPr/>
        </p:nvSpPr>
        <p:spPr>
          <a:xfrm>
            <a:off x="6117900" y="2029925"/>
            <a:ext cx="218400" cy="218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3"/>
          <p:cNvSpPr/>
          <p:nvPr/>
        </p:nvSpPr>
        <p:spPr>
          <a:xfrm>
            <a:off x="6911125" y="854450"/>
            <a:ext cx="218400" cy="218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63"/>
          <p:cNvSpPr/>
          <p:nvPr/>
        </p:nvSpPr>
        <p:spPr>
          <a:xfrm>
            <a:off x="7359525" y="854450"/>
            <a:ext cx="218400" cy="2184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63"/>
          <p:cNvSpPr txBox="1"/>
          <p:nvPr/>
        </p:nvSpPr>
        <p:spPr>
          <a:xfrm>
            <a:off x="706400" y="4258450"/>
            <a:ext cx="806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 will be in the [0,1], so it can be considered as a probability of belonging to one particular class.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p6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346" name="Google Shape;346;p64"/>
          <p:cNvPicPr preferRelativeResize="0"/>
          <p:nvPr/>
        </p:nvPicPr>
        <p:blipFill rotWithShape="1">
          <a:blip r:embed="rId4">
            <a:alphaModFix/>
          </a:blip>
          <a:srcRect b="0" l="0" r="0" t="0"/>
          <a:stretch/>
        </p:blipFill>
        <p:spPr>
          <a:xfrm>
            <a:off x="2129249" y="1011350"/>
            <a:ext cx="4885501" cy="3601550"/>
          </a:xfrm>
          <a:prstGeom prst="rect">
            <a:avLst/>
          </a:prstGeom>
          <a:noFill/>
          <a:ln>
            <a:noFill/>
          </a:ln>
        </p:spPr>
      </p:pic>
      <p:sp>
        <p:nvSpPr>
          <p:cNvPr id="347" name="Google Shape;347;p64"/>
          <p:cNvSpPr txBox="1"/>
          <p:nvPr/>
        </p:nvSpPr>
        <p:spPr>
          <a:xfrm>
            <a:off x="773900" y="635800"/>
            <a:ext cx="6334200" cy="47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DC5FA"/>
                </a:solidFill>
                <a:latin typeface="Arial"/>
                <a:ea typeface="Arial"/>
                <a:cs typeface="Arial"/>
                <a:sym typeface="Arial"/>
              </a:rPr>
              <a:t>DETERMINING THE PREDICTION OF THE LOGISTIC MODEL</a:t>
            </a:r>
            <a:endParaRPr b="1" i="0" sz="1400" u="none" cap="none" strike="noStrike">
              <a:solidFill>
                <a:srgbClr val="2DC5FA"/>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1" name="Shape 351"/>
        <p:cNvGrpSpPr/>
        <p:nvPr/>
      </p:nvGrpSpPr>
      <p:grpSpPr>
        <a:xfrm>
          <a:off x="0" y="0"/>
          <a:ext cx="0" cy="0"/>
          <a:chOff x="0" y="0"/>
          <a:chExt cx="0" cy="0"/>
        </a:xfrm>
      </p:grpSpPr>
      <p:sp>
        <p:nvSpPr>
          <p:cNvPr id="352" name="Google Shape;352;p6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353" name="Google Shape;353;p65"/>
          <p:cNvPicPr preferRelativeResize="0"/>
          <p:nvPr/>
        </p:nvPicPr>
        <p:blipFill rotWithShape="1">
          <a:blip r:embed="rId4">
            <a:alphaModFix/>
          </a:blip>
          <a:srcRect b="0" l="0" r="0" t="0"/>
          <a:stretch/>
        </p:blipFill>
        <p:spPr>
          <a:xfrm>
            <a:off x="2129249" y="1011350"/>
            <a:ext cx="4885501" cy="3601550"/>
          </a:xfrm>
          <a:prstGeom prst="rect">
            <a:avLst/>
          </a:prstGeom>
          <a:noFill/>
          <a:ln>
            <a:noFill/>
          </a:ln>
        </p:spPr>
      </p:pic>
      <p:sp>
        <p:nvSpPr>
          <p:cNvPr id="354" name="Google Shape;354;p65"/>
          <p:cNvSpPr txBox="1"/>
          <p:nvPr/>
        </p:nvSpPr>
        <p:spPr>
          <a:xfrm>
            <a:off x="773900" y="635800"/>
            <a:ext cx="6334200" cy="47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DC5FA"/>
                </a:solidFill>
                <a:latin typeface="Arial"/>
                <a:ea typeface="Arial"/>
                <a:cs typeface="Arial"/>
                <a:sym typeface="Arial"/>
              </a:rPr>
              <a:t>DETERMINING THE PREDICTION OF THE LOGISTIC MODEL</a:t>
            </a:r>
            <a:endParaRPr b="1" i="0" sz="1400" u="none" cap="none" strike="noStrike">
              <a:solidFill>
                <a:srgbClr val="2DC5FA"/>
              </a:solidFill>
              <a:latin typeface="Arial"/>
              <a:ea typeface="Arial"/>
              <a:cs typeface="Arial"/>
              <a:sym typeface="Arial"/>
            </a:endParaRPr>
          </a:p>
        </p:txBody>
      </p:sp>
      <p:cxnSp>
        <p:nvCxnSpPr>
          <p:cNvPr id="355" name="Google Shape;355;p65"/>
          <p:cNvCxnSpPr/>
          <p:nvPr/>
        </p:nvCxnSpPr>
        <p:spPr>
          <a:xfrm flipH="1" rot="10800000">
            <a:off x="4514925" y="2445775"/>
            <a:ext cx="2806500" cy="10800"/>
          </a:xfrm>
          <a:prstGeom prst="straightConnector1">
            <a:avLst/>
          </a:prstGeom>
          <a:noFill/>
          <a:ln cap="flat" cmpd="sng" w="9525">
            <a:solidFill>
              <a:schemeClr val="dk2"/>
            </a:solidFill>
            <a:prstDash val="solid"/>
            <a:round/>
            <a:headEnd len="med" w="med" type="none"/>
            <a:tailEnd len="med" w="med" type="triangle"/>
          </a:ln>
        </p:spPr>
      </p:cxnSp>
      <p:sp>
        <p:nvSpPr>
          <p:cNvPr id="356" name="Google Shape;356;p65"/>
          <p:cNvSpPr txBox="1"/>
          <p:nvPr/>
        </p:nvSpPr>
        <p:spPr>
          <a:xfrm>
            <a:off x="7396150" y="2143375"/>
            <a:ext cx="164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Sigmoid </a:t>
            </a:r>
            <a:endParaRPr/>
          </a:p>
          <a:p>
            <a:pPr indent="0" lvl="0" marL="0" rtl="0" algn="l">
              <a:spcBef>
                <a:spcPts val="0"/>
              </a:spcBef>
              <a:spcAft>
                <a:spcPts val="0"/>
              </a:spcAft>
              <a:buNone/>
            </a:pPr>
            <a:r>
              <a:rPr lang="en"/>
              <a:t>Function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0" name="Shape 360"/>
        <p:cNvGrpSpPr/>
        <p:nvPr/>
      </p:nvGrpSpPr>
      <p:grpSpPr>
        <a:xfrm>
          <a:off x="0" y="0"/>
          <a:ext cx="0" cy="0"/>
          <a:chOff x="0" y="0"/>
          <a:chExt cx="0" cy="0"/>
        </a:xfrm>
      </p:grpSpPr>
      <p:sp>
        <p:nvSpPr>
          <p:cNvPr id="361" name="Google Shape;361;p66"/>
          <p:cNvSpPr txBox="1"/>
          <p:nvPr/>
        </p:nvSpPr>
        <p:spPr>
          <a:xfrm>
            <a:off x="585600" y="7570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DETERMINING THE LINEAR MODEL COEFFICIENTS: LOSS FUNCTION</a:t>
            </a:r>
            <a:endParaRPr b="0" i="0" sz="2100" u="none" cap="none" strike="noStrike">
              <a:solidFill>
                <a:srgbClr val="2DC5FA"/>
              </a:solidFill>
              <a:latin typeface="Montserrat"/>
              <a:ea typeface="Montserrat"/>
              <a:cs typeface="Montserrat"/>
              <a:sym typeface="Montserrat"/>
            </a:endParaRPr>
          </a:p>
        </p:txBody>
      </p:sp>
      <p:sp>
        <p:nvSpPr>
          <p:cNvPr id="362" name="Google Shape;362;p66"/>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63" name="Google Shape;363;p66"/>
          <p:cNvSpPr txBox="1"/>
          <p:nvPr/>
        </p:nvSpPr>
        <p:spPr>
          <a:xfrm>
            <a:off x="732150" y="1510900"/>
            <a:ext cx="7758000" cy="2946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0" i="0" lang="en" sz="1500" u="none" cap="none" strike="noStrike">
                <a:solidFill>
                  <a:srgbClr val="172B4D"/>
                </a:solidFill>
                <a:highlight>
                  <a:srgbClr val="FFFFFF"/>
                </a:highlight>
                <a:latin typeface="Roboto"/>
                <a:ea typeface="Roboto"/>
                <a:cs typeface="Roboto"/>
                <a:sym typeface="Roboto"/>
              </a:rPr>
              <a:t>How we can minimize the error between the prediction and the real value with a logistic regression model?</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317500" lvl="0" marL="457200" marR="0" rtl="0" algn="just">
              <a:lnSpc>
                <a:spcPct val="100000"/>
              </a:lnSpc>
              <a:spcBef>
                <a:spcPts val="0"/>
              </a:spcBef>
              <a:spcAft>
                <a:spcPts val="0"/>
              </a:spcAft>
              <a:buClr>
                <a:schemeClr val="accent1"/>
              </a:buClr>
              <a:buSzPts val="1400"/>
              <a:buFont typeface="Roboto"/>
              <a:buChar char="●"/>
            </a:pPr>
            <a:r>
              <a:rPr b="0" i="0" lang="en" sz="1500" u="none" cap="none" strike="noStrike">
                <a:solidFill>
                  <a:srgbClr val="172B4D"/>
                </a:solidFill>
                <a:highlight>
                  <a:srgbClr val="FFFFFF"/>
                </a:highlight>
                <a:latin typeface="Roboto"/>
                <a:ea typeface="Roboto"/>
                <a:cs typeface="Roboto"/>
                <a:sym typeface="Roboto"/>
              </a:rPr>
              <a:t>We need to find out the best coefficients to plug in the linear model in order to get the best prediction from the logistic function.</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rPr b="0" i="0" lang="en" sz="1500" u="none" cap="none" strike="noStrike">
                <a:solidFill>
                  <a:srgbClr val="172B4D"/>
                </a:solidFill>
                <a:highlight>
                  <a:srgbClr val="FFFFFF"/>
                </a:highlight>
                <a:latin typeface="Roboto"/>
                <a:ea typeface="Roboto"/>
                <a:cs typeface="Roboto"/>
                <a:sym typeface="Roboto"/>
              </a:rPr>
              <a:t>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rPr b="1" i="1" lang="en" sz="1500" u="none" cap="none" strike="noStrike">
                <a:solidFill>
                  <a:srgbClr val="172B4D"/>
                </a:solidFill>
                <a:highlight>
                  <a:srgbClr val="FFFFFF"/>
                </a:highlight>
                <a:latin typeface="Roboto"/>
                <a:ea typeface="Roboto"/>
                <a:cs typeface="Roboto"/>
                <a:sym typeface="Roboto"/>
              </a:rPr>
              <a:t>Zi</a:t>
            </a:r>
            <a:r>
              <a:rPr b="0" i="0" lang="en" sz="1500" u="none" cap="none" strike="noStrike">
                <a:solidFill>
                  <a:srgbClr val="172B4D"/>
                </a:solidFill>
                <a:highlight>
                  <a:srgbClr val="FFFFFF"/>
                </a:highlight>
                <a:latin typeface="Roboto"/>
                <a:ea typeface="Roboto"/>
                <a:cs typeface="Roboto"/>
                <a:sym typeface="Roboto"/>
              </a:rPr>
              <a:t> is the corresponding value of a class and </a:t>
            </a:r>
            <a:r>
              <a:rPr b="1" i="1" lang="en" sz="1500" u="none" cap="none" strike="noStrike">
                <a:solidFill>
                  <a:srgbClr val="172B4D"/>
                </a:solidFill>
                <a:highlight>
                  <a:srgbClr val="FFFFFF"/>
                </a:highlight>
                <a:latin typeface="Roboto"/>
                <a:ea typeface="Roboto"/>
                <a:cs typeface="Roboto"/>
                <a:sym typeface="Roboto"/>
              </a:rPr>
              <a:t>pi</a:t>
            </a:r>
            <a:r>
              <a:rPr b="0" i="0" lang="en" sz="1500" u="none" cap="none" strike="noStrike">
                <a:solidFill>
                  <a:srgbClr val="172B4D"/>
                </a:solidFill>
                <a:highlight>
                  <a:srgbClr val="FFFFFF"/>
                </a:highlight>
                <a:latin typeface="Roboto"/>
                <a:ea typeface="Roboto"/>
                <a:cs typeface="Roboto"/>
                <a:sym typeface="Roboto"/>
              </a:rPr>
              <a:t> the predicted probability of belonging to a class.</a:t>
            </a:r>
            <a:endParaRPr b="0" i="0" sz="1500" u="none" cap="none" strike="noStrike">
              <a:solidFill>
                <a:srgbClr val="172B4D"/>
              </a:solidFill>
              <a:highlight>
                <a:srgbClr val="FFFFFF"/>
              </a:highlight>
              <a:latin typeface="Roboto"/>
              <a:ea typeface="Roboto"/>
              <a:cs typeface="Roboto"/>
              <a:sym typeface="Roboto"/>
            </a:endParaRPr>
          </a:p>
          <a:p>
            <a:pPr indent="0" lvl="0" marL="0" marR="76200" rtl="0" algn="l">
              <a:lnSpc>
                <a:spcPct val="115000"/>
              </a:lnSpc>
              <a:spcBef>
                <a:spcPts val="0"/>
              </a:spcBef>
              <a:spcAft>
                <a:spcPts val="0"/>
              </a:spcAft>
              <a:buClr>
                <a:schemeClr val="dk1"/>
              </a:buClr>
              <a:buSzPts val="11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76200" rtl="0" algn="l">
              <a:lnSpc>
                <a:spcPct val="115000"/>
              </a:lnSpc>
              <a:spcBef>
                <a:spcPts val="0"/>
              </a:spcBef>
              <a:spcAft>
                <a:spcPts val="0"/>
              </a:spcAft>
              <a:buClr>
                <a:schemeClr val="dk1"/>
              </a:buClr>
              <a:buSzPts val="11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364" name="Google Shape;364;p66"/>
          <p:cNvPicPr preferRelativeResize="0"/>
          <p:nvPr/>
        </p:nvPicPr>
        <p:blipFill rotWithShape="1">
          <a:blip r:embed="rId4">
            <a:alphaModFix/>
          </a:blip>
          <a:srcRect b="0" l="0" r="0" t="0"/>
          <a:stretch/>
        </p:blipFill>
        <p:spPr>
          <a:xfrm>
            <a:off x="755650" y="3055450"/>
            <a:ext cx="4010183" cy="447675"/>
          </a:xfrm>
          <a:prstGeom prst="rect">
            <a:avLst/>
          </a:prstGeom>
          <a:noFill/>
          <a:ln>
            <a:noFill/>
          </a:ln>
        </p:spPr>
      </p:pic>
      <p:pic>
        <p:nvPicPr>
          <p:cNvPr id="365" name="Google Shape;365;p66"/>
          <p:cNvPicPr preferRelativeResize="0"/>
          <p:nvPr/>
        </p:nvPicPr>
        <p:blipFill rotWithShape="1">
          <a:blip r:embed="rId5">
            <a:alphaModFix/>
          </a:blip>
          <a:srcRect b="0" l="0" r="0" t="0"/>
          <a:stretch/>
        </p:blipFill>
        <p:spPr>
          <a:xfrm>
            <a:off x="5594550" y="2960475"/>
            <a:ext cx="2540664" cy="466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9" name="Shape 369"/>
        <p:cNvGrpSpPr/>
        <p:nvPr/>
      </p:nvGrpSpPr>
      <p:grpSpPr>
        <a:xfrm>
          <a:off x="0" y="0"/>
          <a:ext cx="0" cy="0"/>
          <a:chOff x="0" y="0"/>
          <a:chExt cx="0" cy="0"/>
        </a:xfrm>
      </p:grpSpPr>
      <p:sp>
        <p:nvSpPr>
          <p:cNvPr id="370" name="Google Shape;370;p67"/>
          <p:cNvSpPr txBox="1"/>
          <p:nvPr>
            <p:ph idx="4294967295" type="title"/>
          </p:nvPr>
        </p:nvSpPr>
        <p:spPr>
          <a:xfrm>
            <a:off x="665250" y="654875"/>
            <a:ext cx="7914000" cy="8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chemeClr val="accent1"/>
                </a:solidFill>
                <a:latin typeface="Montserrat"/>
                <a:ea typeface="Montserrat"/>
                <a:cs typeface="Montserrat"/>
                <a:sym typeface="Montserrat"/>
              </a:rPr>
              <a:t>Act. 4 | Odds</a:t>
            </a:r>
            <a:endParaRPr b="1" sz="50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b="1" sz="5000">
              <a:solidFill>
                <a:schemeClr val="accent1"/>
              </a:solidFill>
              <a:latin typeface="Montserrat"/>
              <a:ea typeface="Montserrat"/>
              <a:cs typeface="Montserrat"/>
              <a:sym typeface="Montserrat"/>
            </a:endParaRPr>
          </a:p>
        </p:txBody>
      </p:sp>
      <p:sp>
        <p:nvSpPr>
          <p:cNvPr id="371" name="Google Shape;371;p67"/>
          <p:cNvSpPr txBox="1"/>
          <p:nvPr/>
        </p:nvSpPr>
        <p:spPr>
          <a:xfrm>
            <a:off x="353925"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sp>
        <p:nvSpPr>
          <p:cNvPr id="372" name="Google Shape;372;p67"/>
          <p:cNvSpPr txBox="1"/>
          <p:nvPr/>
        </p:nvSpPr>
        <p:spPr>
          <a:xfrm>
            <a:off x="892200" y="1504475"/>
            <a:ext cx="7359600" cy="329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00"/>
              </a:spcBef>
              <a:spcAft>
                <a:spcPts val="0"/>
              </a:spcAft>
              <a:buClr>
                <a:schemeClr val="dk1"/>
              </a:buClr>
              <a:buSzPts val="1100"/>
              <a:buFont typeface="Arial"/>
              <a:buNone/>
            </a:pPr>
            <a:r>
              <a:rPr lang="en" sz="1600">
                <a:solidFill>
                  <a:srgbClr val="1F2328"/>
                </a:solidFill>
                <a:highlight>
                  <a:srgbClr val="FFFFFF"/>
                </a:highlight>
              </a:rPr>
              <a:t>The odds are defined as the probability that the event will occur divided by the probability that the event will not occur. Explain how to transform the model from linear regression to logistic regression using the logistic function.</a:t>
            </a:r>
            <a:endParaRPr sz="1600">
              <a:solidFill>
                <a:srgbClr val="1F2328"/>
              </a:solidFill>
              <a:highlight>
                <a:srgbClr val="FFFFFF"/>
              </a:highlight>
            </a:endParaRPr>
          </a:p>
          <a:p>
            <a:pPr indent="0" lvl="0" marL="0" rtl="0" algn="l">
              <a:lnSpc>
                <a:spcPct val="115000"/>
              </a:lnSpc>
              <a:spcBef>
                <a:spcPts val="300"/>
              </a:spcBef>
              <a:spcAft>
                <a:spcPts val="0"/>
              </a:spcAft>
              <a:buClr>
                <a:schemeClr val="dk1"/>
              </a:buClr>
              <a:buSzPts val="1100"/>
              <a:buFont typeface="Arial"/>
              <a:buNone/>
            </a:pPr>
            <a:r>
              <a:t/>
            </a:r>
            <a:endParaRPr sz="1600">
              <a:solidFill>
                <a:srgbClr val="1F2328"/>
              </a:solidFill>
              <a:highlight>
                <a:srgbClr val="FFFFFF"/>
              </a:highlight>
            </a:endParaRPr>
          </a:p>
          <a:p>
            <a:pPr indent="0" lvl="0" marL="0" rtl="0" algn="l">
              <a:lnSpc>
                <a:spcPct val="115000"/>
              </a:lnSpc>
              <a:spcBef>
                <a:spcPts val="300"/>
              </a:spcBef>
              <a:spcAft>
                <a:spcPts val="0"/>
              </a:spcAft>
              <a:buClr>
                <a:schemeClr val="dk1"/>
              </a:buClr>
              <a:buSzPts val="1100"/>
              <a:buFont typeface="Arial"/>
              <a:buNone/>
            </a:pPr>
            <a:r>
              <a:rPr lang="en" sz="1600">
                <a:solidFill>
                  <a:srgbClr val="1F2328"/>
                </a:solidFill>
                <a:highlight>
                  <a:srgbClr val="FFFFFF"/>
                </a:highlight>
              </a:rPr>
              <a:t>Use this link for reference: [</a:t>
            </a:r>
            <a:r>
              <a:rPr lang="en" sz="1600" u="sng">
                <a:solidFill>
                  <a:schemeClr val="hlink"/>
                </a:solidFill>
                <a:highlight>
                  <a:srgbClr val="FFFFFF"/>
                </a:highlight>
                <a:hlinkClick r:id="rId4"/>
              </a:rPr>
              <a:t>https://www.vebuso.com/2020/02/linear-to-logistic-regression-explained-step-by-step/</a:t>
            </a:r>
            <a:r>
              <a:rPr lang="en" sz="1600">
                <a:solidFill>
                  <a:srgbClr val="1F2328"/>
                </a:solidFill>
                <a:highlight>
                  <a:srgbClr val="FFFFFF"/>
                </a:highlight>
              </a:rPr>
              <a:t> ]</a:t>
            </a:r>
            <a:endParaRPr sz="1600">
              <a:solidFill>
                <a:srgbClr val="1F2328"/>
              </a:solidFill>
              <a:highlight>
                <a:srgbClr val="FFFFFF"/>
              </a:highlight>
            </a:endParaRPr>
          </a:p>
          <a:p>
            <a:pPr indent="0" lvl="0" marL="0" rtl="0" algn="l">
              <a:lnSpc>
                <a:spcPct val="115000"/>
              </a:lnSpc>
              <a:spcBef>
                <a:spcPts val="300"/>
              </a:spcBef>
              <a:spcAft>
                <a:spcPts val="0"/>
              </a:spcAft>
              <a:buNone/>
            </a:pPr>
            <a:r>
              <a:t/>
            </a:r>
            <a:endParaRPr sz="1600">
              <a:solidFill>
                <a:srgbClr val="1F2328"/>
              </a:solidFill>
              <a:highlight>
                <a:srgbClr val="FFFFFF"/>
              </a:highlight>
            </a:endParaRPr>
          </a:p>
          <a:p>
            <a:pPr indent="0" lvl="0" marL="0" rtl="0" algn="l">
              <a:lnSpc>
                <a:spcPct val="115000"/>
              </a:lnSpc>
              <a:spcBef>
                <a:spcPts val="300"/>
              </a:spcBef>
              <a:spcAft>
                <a:spcPts val="0"/>
              </a:spcAft>
              <a:buNone/>
            </a:pPr>
            <a:r>
              <a:t/>
            </a:r>
            <a:endParaRPr sz="1200">
              <a:solidFill>
                <a:srgbClr val="1F2328"/>
              </a:solidFill>
              <a:highlight>
                <a:srgbClr val="FFFFFF"/>
              </a:highlight>
            </a:endParaRPr>
          </a:p>
          <a:p>
            <a:pPr indent="0" lvl="0" marL="457200" rtl="0" algn="l">
              <a:lnSpc>
                <a:spcPct val="115000"/>
              </a:lnSpc>
              <a:spcBef>
                <a:spcPts val="300"/>
              </a:spcBef>
              <a:spcAft>
                <a:spcPts val="0"/>
              </a:spcAft>
              <a:buNone/>
            </a:pPr>
            <a:r>
              <a:t/>
            </a:r>
            <a:endParaRPr sz="1200">
              <a:solidFill>
                <a:srgbClr val="1F2328"/>
              </a:solidFill>
              <a:highlight>
                <a:srgbClr val="FFFFFF"/>
              </a:highlight>
            </a:endParaRPr>
          </a:p>
          <a:p>
            <a:pPr indent="0" lvl="0" marL="0" rtl="0" algn="l">
              <a:lnSpc>
                <a:spcPct val="115000"/>
              </a:lnSpc>
              <a:spcBef>
                <a:spcPts val="300"/>
              </a:spcBef>
              <a:spcAft>
                <a:spcPts val="0"/>
              </a:spcAft>
              <a:buNone/>
            </a:pPr>
            <a:r>
              <a:t/>
            </a:r>
            <a:endParaRPr sz="1200">
              <a:solidFill>
                <a:srgbClr val="1F2328"/>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50"/>
          <p:cNvSpPr txBox="1"/>
          <p:nvPr>
            <p:ph idx="4294967295" type="title"/>
          </p:nvPr>
        </p:nvSpPr>
        <p:spPr>
          <a:xfrm>
            <a:off x="1132800" y="1975500"/>
            <a:ext cx="6878400" cy="84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5000">
                <a:solidFill>
                  <a:schemeClr val="accent1"/>
                </a:solidFill>
                <a:latin typeface="Montserrat"/>
                <a:ea typeface="Montserrat"/>
                <a:cs typeface="Montserrat"/>
                <a:sym typeface="Montserrat"/>
              </a:rPr>
              <a:t>How we doin’?</a:t>
            </a:r>
            <a:endParaRPr b="1" sz="5000">
              <a:solidFill>
                <a:schemeClr val="accent1"/>
              </a:solidFill>
              <a:latin typeface="Montserrat"/>
              <a:ea typeface="Montserrat"/>
              <a:cs typeface="Montserrat"/>
              <a:sym typeface="Montserrat"/>
            </a:endParaRPr>
          </a:p>
        </p:txBody>
      </p:sp>
      <p:sp>
        <p:nvSpPr>
          <p:cNvPr id="227" name="Google Shape;227;p50"/>
          <p:cNvSpPr txBox="1"/>
          <p:nvPr/>
        </p:nvSpPr>
        <p:spPr>
          <a:xfrm>
            <a:off x="353925"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6" name="Shape 376"/>
        <p:cNvGrpSpPr/>
        <p:nvPr/>
      </p:nvGrpSpPr>
      <p:grpSpPr>
        <a:xfrm>
          <a:off x="0" y="0"/>
          <a:ext cx="0" cy="0"/>
          <a:chOff x="0" y="0"/>
          <a:chExt cx="0" cy="0"/>
        </a:xfrm>
      </p:grpSpPr>
      <p:sp>
        <p:nvSpPr>
          <p:cNvPr id="377" name="Google Shape;377;p68"/>
          <p:cNvSpPr txBox="1"/>
          <p:nvPr>
            <p:ph idx="4294967295" type="title"/>
          </p:nvPr>
        </p:nvSpPr>
        <p:spPr>
          <a:xfrm>
            <a:off x="665250" y="654875"/>
            <a:ext cx="9003900" cy="8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chemeClr val="accent1"/>
                </a:solidFill>
                <a:latin typeface="Montserrat"/>
                <a:ea typeface="Montserrat"/>
                <a:cs typeface="Montserrat"/>
                <a:sym typeface="Montserrat"/>
              </a:rPr>
              <a:t>LAB |</a:t>
            </a:r>
            <a:r>
              <a:rPr b="1" lang="en" sz="5800">
                <a:solidFill>
                  <a:schemeClr val="accent1"/>
                </a:solidFill>
                <a:latin typeface="Montserrat"/>
                <a:ea typeface="Montserrat"/>
                <a:cs typeface="Montserrat"/>
                <a:sym typeface="Montserrat"/>
              </a:rPr>
              <a:t> </a:t>
            </a:r>
            <a:r>
              <a:rPr b="1" lang="en" sz="3700">
                <a:solidFill>
                  <a:schemeClr val="accent1"/>
                </a:solidFill>
                <a:latin typeface="Montserrat"/>
                <a:ea typeface="Montserrat"/>
                <a:cs typeface="Montserrat"/>
                <a:sym typeface="Montserrat"/>
              </a:rPr>
              <a:t>SQL Rolling Calculations</a:t>
            </a:r>
            <a:endParaRPr b="1" sz="3700">
              <a:solidFill>
                <a:schemeClr val="accent1"/>
              </a:solidFill>
              <a:latin typeface="Montserrat"/>
              <a:ea typeface="Montserrat"/>
              <a:cs typeface="Montserrat"/>
              <a:sym typeface="Montserrat"/>
            </a:endParaRPr>
          </a:p>
        </p:txBody>
      </p:sp>
      <p:sp>
        <p:nvSpPr>
          <p:cNvPr id="378" name="Google Shape;378;p68"/>
          <p:cNvSpPr txBox="1"/>
          <p:nvPr/>
        </p:nvSpPr>
        <p:spPr>
          <a:xfrm>
            <a:off x="353925"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51"/>
          <p:cNvSpPr txBox="1"/>
          <p:nvPr>
            <p:ph idx="4294967295" type="title"/>
          </p:nvPr>
        </p:nvSpPr>
        <p:spPr>
          <a:xfrm>
            <a:off x="1132800" y="1975500"/>
            <a:ext cx="6878400" cy="84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5000">
                <a:solidFill>
                  <a:schemeClr val="accent1"/>
                </a:solidFill>
                <a:latin typeface="Montserrat"/>
                <a:ea typeface="Montserrat"/>
                <a:cs typeface="Montserrat"/>
                <a:sym typeface="Montserrat"/>
              </a:rPr>
              <a:t>LABS</a:t>
            </a:r>
            <a:endParaRPr b="1" sz="5000">
              <a:solidFill>
                <a:schemeClr val="accent1"/>
              </a:solidFill>
              <a:latin typeface="Montserrat"/>
              <a:ea typeface="Montserrat"/>
              <a:cs typeface="Montserrat"/>
              <a:sym typeface="Montserrat"/>
            </a:endParaRPr>
          </a:p>
        </p:txBody>
      </p:sp>
      <p:sp>
        <p:nvSpPr>
          <p:cNvPr id="233" name="Google Shape;233;p51"/>
          <p:cNvSpPr txBox="1"/>
          <p:nvPr/>
        </p:nvSpPr>
        <p:spPr>
          <a:xfrm>
            <a:off x="353925"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sp>
        <p:nvSpPr>
          <p:cNvPr id="234" name="Google Shape;234;p51"/>
          <p:cNvSpPr txBox="1"/>
          <p:nvPr/>
        </p:nvSpPr>
        <p:spPr>
          <a:xfrm>
            <a:off x="1498650" y="3488675"/>
            <a:ext cx="6146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t>Units 1, 2 &amp; 3: </a:t>
            </a:r>
            <a:r>
              <a:rPr b="1" lang="en" sz="1800">
                <a:solidFill>
                  <a:srgbClr val="CC0000"/>
                </a:solidFill>
              </a:rPr>
              <a:t>D</a:t>
            </a:r>
            <a:r>
              <a:rPr b="1" lang="en" sz="1800">
                <a:solidFill>
                  <a:srgbClr val="CC0000"/>
                </a:solidFill>
              </a:rPr>
              <a:t>eadline 15/07!</a:t>
            </a:r>
            <a:endParaRPr b="1" sz="1800">
              <a:solidFill>
                <a:srgbClr val="CC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52"/>
          <p:cNvSpPr txBox="1"/>
          <p:nvPr/>
        </p:nvSpPr>
        <p:spPr>
          <a:xfrm>
            <a:off x="768134" y="1272550"/>
            <a:ext cx="7569600" cy="23187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Montserrat Medium"/>
              <a:buAutoNum type="arabicPeriod"/>
            </a:pPr>
            <a:r>
              <a:rPr lang="en" sz="1600">
                <a:latin typeface="Montserrat Medium"/>
                <a:ea typeface="Montserrat Medium"/>
                <a:cs typeface="Montserrat Medium"/>
                <a:sym typeface="Montserrat Medium"/>
              </a:rPr>
              <a:t>Write more complex correlated subqueries</a:t>
            </a:r>
            <a:endParaRPr sz="1600">
              <a:latin typeface="Montserrat Medium"/>
              <a:ea typeface="Montserrat Medium"/>
              <a:cs typeface="Montserrat Medium"/>
              <a:sym typeface="Montserrat Medium"/>
            </a:endParaRPr>
          </a:p>
          <a:p>
            <a:pPr indent="-330200" lvl="0" marL="457200" rtl="0" algn="l">
              <a:lnSpc>
                <a:spcPct val="150000"/>
              </a:lnSpc>
              <a:spcBef>
                <a:spcPts val="1000"/>
              </a:spcBef>
              <a:spcAft>
                <a:spcPts val="0"/>
              </a:spcAft>
              <a:buSzPts val="1600"/>
              <a:buFont typeface="Montserrat Medium"/>
              <a:buAutoNum type="arabicPeriod"/>
            </a:pPr>
            <a:r>
              <a:rPr lang="en" sz="1600">
                <a:latin typeface="Montserrat Medium"/>
                <a:ea typeface="Montserrat Medium"/>
                <a:cs typeface="Montserrat Medium"/>
                <a:sym typeface="Montserrat Medium"/>
              </a:rPr>
              <a:t>Use self joins to perform rolling calculations - some examples:</a:t>
            </a:r>
            <a:endParaRPr sz="1600">
              <a:latin typeface="Montserrat Medium"/>
              <a:ea typeface="Montserrat Medium"/>
              <a:cs typeface="Montserrat Medium"/>
              <a:sym typeface="Montserrat Medium"/>
            </a:endParaRPr>
          </a:p>
          <a:p>
            <a:pPr indent="-317500" lvl="1" marL="914400" rtl="0" algn="l">
              <a:lnSpc>
                <a:spcPct val="150000"/>
              </a:lnSpc>
              <a:spcBef>
                <a:spcPts val="1000"/>
              </a:spcBef>
              <a:spcAft>
                <a:spcPts val="0"/>
              </a:spcAft>
              <a:buSzPts val="1400"/>
              <a:buFont typeface="Montserrat Medium"/>
              <a:buChar char="○"/>
            </a:pPr>
            <a:r>
              <a:rPr lang="en">
                <a:latin typeface="Montserrat Medium"/>
                <a:ea typeface="Montserrat Medium"/>
                <a:cs typeface="Montserrat Medium"/>
                <a:sym typeface="Montserrat Medium"/>
              </a:rPr>
              <a:t>Month on month change for monthly active users (MAU)</a:t>
            </a:r>
            <a:endParaRPr>
              <a:latin typeface="Montserrat Medium"/>
              <a:ea typeface="Montserrat Medium"/>
              <a:cs typeface="Montserrat Medium"/>
              <a:sym typeface="Montserrat Medium"/>
            </a:endParaRPr>
          </a:p>
          <a:p>
            <a:pPr indent="-317500" lvl="1" marL="914400" rtl="0" algn="l">
              <a:lnSpc>
                <a:spcPct val="150000"/>
              </a:lnSpc>
              <a:spcBef>
                <a:spcPts val="1000"/>
              </a:spcBef>
              <a:spcAft>
                <a:spcPts val="0"/>
              </a:spcAft>
              <a:buSzPts val="1400"/>
              <a:buFont typeface="Montserrat Medium"/>
              <a:buChar char="○"/>
            </a:pPr>
            <a:r>
              <a:rPr lang="en">
                <a:latin typeface="Montserrat Medium"/>
                <a:ea typeface="Montserrat Medium"/>
                <a:cs typeface="Montserrat Medium"/>
                <a:sym typeface="Montserrat Medium"/>
              </a:rPr>
              <a:t>Number of retained users per month</a:t>
            </a:r>
            <a:endParaRPr>
              <a:latin typeface="Montserrat Medium"/>
              <a:ea typeface="Montserrat Medium"/>
              <a:cs typeface="Montserrat Medium"/>
              <a:sym typeface="Montserrat Medium"/>
            </a:endParaRPr>
          </a:p>
          <a:p>
            <a:pPr indent="-317500" lvl="1" marL="914400" rtl="0" algn="l">
              <a:lnSpc>
                <a:spcPct val="150000"/>
              </a:lnSpc>
              <a:spcBef>
                <a:spcPts val="1000"/>
              </a:spcBef>
              <a:spcAft>
                <a:spcPts val="0"/>
              </a:spcAft>
              <a:buSzPts val="1400"/>
              <a:buFont typeface="Montserrat Medium"/>
              <a:buChar char="○"/>
            </a:pPr>
            <a:r>
              <a:rPr lang="en">
                <a:latin typeface="Montserrat Medium"/>
                <a:ea typeface="Montserrat Medium"/>
                <a:cs typeface="Montserrat Medium"/>
                <a:sym typeface="Montserrat Medium"/>
              </a:rPr>
              <a:t>Number of users that did not come back this month (churned users)</a:t>
            </a:r>
            <a:endParaRPr>
              <a:latin typeface="Montserrat Medium"/>
              <a:ea typeface="Montserrat Medium"/>
              <a:cs typeface="Montserrat Medium"/>
              <a:sym typeface="Montserrat Medium"/>
            </a:endParaRPr>
          </a:p>
          <a:p>
            <a:pPr indent="-330200" lvl="0" marL="457200" rtl="0" algn="l">
              <a:lnSpc>
                <a:spcPct val="150000"/>
              </a:lnSpc>
              <a:spcBef>
                <a:spcPts val="1000"/>
              </a:spcBef>
              <a:spcAft>
                <a:spcPts val="0"/>
              </a:spcAft>
              <a:buSzPts val="1600"/>
              <a:buFont typeface="Montserrat Medium"/>
              <a:buAutoNum type="arabicPeriod"/>
            </a:pPr>
            <a:r>
              <a:rPr lang="en" sz="1600">
                <a:latin typeface="Montserrat Medium"/>
                <a:ea typeface="Montserrat Medium"/>
                <a:cs typeface="Montserrat Medium"/>
                <a:sym typeface="Montserrat Medium"/>
              </a:rPr>
              <a:t>Differentiate binary classification and multi-class classification problems</a:t>
            </a:r>
            <a:endParaRPr sz="1600">
              <a:latin typeface="Montserrat Medium"/>
              <a:ea typeface="Montserrat Medium"/>
              <a:cs typeface="Montserrat Medium"/>
              <a:sym typeface="Montserrat Medium"/>
            </a:endParaRPr>
          </a:p>
          <a:p>
            <a:pPr indent="0" lvl="0" marL="0" rtl="0" algn="l">
              <a:lnSpc>
                <a:spcPct val="150000"/>
              </a:lnSpc>
              <a:spcBef>
                <a:spcPts val="1000"/>
              </a:spcBef>
              <a:spcAft>
                <a:spcPts val="0"/>
              </a:spcAft>
              <a:buNone/>
            </a:pPr>
            <a:r>
              <a:t/>
            </a:r>
            <a:endParaRPr sz="1800">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1800">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2000">
              <a:solidFill>
                <a:srgbClr val="000000"/>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2000">
              <a:solidFill>
                <a:srgbClr val="000000"/>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2000">
                <a:solidFill>
                  <a:srgbClr val="000000"/>
                </a:solidFill>
                <a:latin typeface="Montserrat Medium"/>
                <a:ea typeface="Montserrat Medium"/>
                <a:cs typeface="Montserrat Medium"/>
                <a:sym typeface="Montserrat Medium"/>
              </a:rPr>
              <a:t> </a:t>
            </a:r>
            <a:endParaRPr sz="2000">
              <a:latin typeface="Montserrat Medium"/>
              <a:ea typeface="Montserrat Medium"/>
              <a:cs typeface="Montserrat Medium"/>
              <a:sym typeface="Montserrat Medium"/>
            </a:endParaRPr>
          </a:p>
        </p:txBody>
      </p:sp>
      <p:sp>
        <p:nvSpPr>
          <p:cNvPr id="240" name="Google Shape;240;p52"/>
          <p:cNvSpPr txBox="1"/>
          <p:nvPr/>
        </p:nvSpPr>
        <p:spPr>
          <a:xfrm>
            <a:off x="2561393" y="713644"/>
            <a:ext cx="4021200" cy="71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2DC5FA"/>
                </a:solidFill>
                <a:latin typeface="Montserrat"/>
                <a:ea typeface="Montserrat"/>
                <a:cs typeface="Montserrat"/>
                <a:sym typeface="Montserrat"/>
              </a:rPr>
              <a:t>Objectives</a:t>
            </a:r>
            <a:endParaRPr b="1" sz="2300">
              <a:solidFill>
                <a:srgbClr val="2DC5FA"/>
              </a:solidFill>
              <a:latin typeface="Montserrat"/>
              <a:ea typeface="Montserrat"/>
              <a:cs typeface="Montserrat"/>
              <a:sym typeface="Montserrat"/>
            </a:endParaRPr>
          </a:p>
        </p:txBody>
      </p:sp>
      <p:sp>
        <p:nvSpPr>
          <p:cNvPr id="241" name="Google Shape;241;p52"/>
          <p:cNvSpPr txBox="1"/>
          <p:nvPr/>
        </p:nvSpPr>
        <p:spPr>
          <a:xfrm>
            <a:off x="353925"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p53"/>
          <p:cNvSpPr txBox="1"/>
          <p:nvPr/>
        </p:nvSpPr>
        <p:spPr>
          <a:xfrm>
            <a:off x="585600" y="909400"/>
            <a:ext cx="78669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2DC5FA"/>
                </a:solidFill>
                <a:latin typeface="Montserrat"/>
                <a:ea typeface="Montserrat"/>
                <a:cs typeface="Montserrat"/>
                <a:sym typeface="Montserrat"/>
              </a:rPr>
              <a:t>Correlated Subqueries</a:t>
            </a:r>
            <a:endParaRPr sz="2300">
              <a:solidFill>
                <a:srgbClr val="434343"/>
              </a:solidFill>
              <a:latin typeface="Montserrat"/>
              <a:ea typeface="Montserrat"/>
              <a:cs typeface="Montserrat"/>
              <a:sym typeface="Montserrat"/>
            </a:endParaRPr>
          </a:p>
        </p:txBody>
      </p:sp>
      <p:sp>
        <p:nvSpPr>
          <p:cNvPr id="247" name="Google Shape;247;p53"/>
          <p:cNvSpPr txBox="1"/>
          <p:nvPr/>
        </p:nvSpPr>
        <p:spPr>
          <a:xfrm>
            <a:off x="805675" y="1620700"/>
            <a:ext cx="7464000" cy="2164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latin typeface="Montserrat"/>
                <a:ea typeface="Montserrat"/>
                <a:cs typeface="Montserrat"/>
                <a:sym typeface="Montserrat"/>
              </a:rPr>
              <a:t>Unlike self-contained subqueries that are executed only once during the execution of the query, correlated subqueries are executed once for each row that is processed by the main query. The picture below shows how they work:</a:t>
            </a:r>
            <a:endParaRPr>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b="1">
              <a:latin typeface="Montserrat"/>
              <a:ea typeface="Montserrat"/>
              <a:cs typeface="Montserrat"/>
              <a:sym typeface="Montserrat"/>
            </a:endParaRPr>
          </a:p>
        </p:txBody>
      </p:sp>
      <p:sp>
        <p:nvSpPr>
          <p:cNvPr id="248" name="Google Shape;248;p53"/>
          <p:cNvSpPr txBox="1"/>
          <p:nvPr/>
        </p:nvSpPr>
        <p:spPr>
          <a:xfrm>
            <a:off x="353925"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pic>
        <p:nvPicPr>
          <p:cNvPr id="249" name="Google Shape;249;p53"/>
          <p:cNvPicPr preferRelativeResize="0"/>
          <p:nvPr/>
        </p:nvPicPr>
        <p:blipFill rotWithShape="1">
          <a:blip r:embed="rId4">
            <a:alphaModFix/>
          </a:blip>
          <a:srcRect b="13257" l="3447" r="3633" t="12138"/>
          <a:stretch/>
        </p:blipFill>
        <p:spPr>
          <a:xfrm>
            <a:off x="886725" y="2913950"/>
            <a:ext cx="7309751" cy="1760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54"/>
          <p:cNvSpPr txBox="1"/>
          <p:nvPr/>
        </p:nvSpPr>
        <p:spPr>
          <a:xfrm>
            <a:off x="585600" y="909400"/>
            <a:ext cx="78669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2DC5FA"/>
                </a:solidFill>
                <a:latin typeface="Montserrat"/>
                <a:ea typeface="Montserrat"/>
                <a:cs typeface="Montserrat"/>
                <a:sym typeface="Montserrat"/>
              </a:rPr>
              <a:t>Correlated Subqueries</a:t>
            </a:r>
            <a:endParaRPr sz="2300">
              <a:solidFill>
                <a:srgbClr val="434343"/>
              </a:solidFill>
              <a:latin typeface="Montserrat"/>
              <a:ea typeface="Montserrat"/>
              <a:cs typeface="Montserrat"/>
              <a:sym typeface="Montserrat"/>
            </a:endParaRPr>
          </a:p>
        </p:txBody>
      </p:sp>
      <p:sp>
        <p:nvSpPr>
          <p:cNvPr id="255" name="Google Shape;255;p54"/>
          <p:cNvSpPr txBox="1"/>
          <p:nvPr/>
        </p:nvSpPr>
        <p:spPr>
          <a:xfrm>
            <a:off x="805675" y="1620700"/>
            <a:ext cx="7464000" cy="2164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latin typeface="Montserrat"/>
                <a:ea typeface="Montserrat"/>
                <a:cs typeface="Montserrat"/>
                <a:sym typeface="Montserrat"/>
              </a:rPr>
              <a:t>Correlated subqueries have references known as correlations to columns from tables in the outer query. They tend to be trickier to troubleshoot when problems occur because you can't run them independently. If you copy the inner query and paste it in a new window (to make it runnable), you have to substitute the correlations with constants representing sample values from your data. But then when you're done troubleshooting and fixing what you need, you have to replace the constants back with the correlations. This makes troubleshooting correlated subqueries more complex and more prone to errors.</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b="1">
              <a:latin typeface="Montserrat"/>
              <a:ea typeface="Montserrat"/>
              <a:cs typeface="Montserrat"/>
              <a:sym typeface="Montserrat"/>
            </a:endParaRPr>
          </a:p>
        </p:txBody>
      </p:sp>
      <p:sp>
        <p:nvSpPr>
          <p:cNvPr id="256" name="Google Shape;256;p54"/>
          <p:cNvSpPr txBox="1"/>
          <p:nvPr/>
        </p:nvSpPr>
        <p:spPr>
          <a:xfrm>
            <a:off x="353925"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55"/>
          <p:cNvSpPr txBox="1"/>
          <p:nvPr/>
        </p:nvSpPr>
        <p:spPr>
          <a:xfrm>
            <a:off x="585600" y="909400"/>
            <a:ext cx="66945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2DC5FA"/>
                </a:solidFill>
                <a:latin typeface="Montserrat"/>
                <a:ea typeface="Montserrat"/>
                <a:cs typeface="Montserrat"/>
                <a:sym typeface="Montserrat"/>
              </a:rPr>
              <a:t>Correlated Subqueries + LAG()</a:t>
            </a:r>
            <a:endParaRPr sz="2300">
              <a:solidFill>
                <a:srgbClr val="434343"/>
              </a:solidFill>
              <a:latin typeface="Montserrat"/>
              <a:ea typeface="Montserrat"/>
              <a:cs typeface="Montserrat"/>
              <a:sym typeface="Montserrat"/>
            </a:endParaRPr>
          </a:p>
        </p:txBody>
      </p:sp>
      <p:sp>
        <p:nvSpPr>
          <p:cNvPr id="262" name="Google Shape;262;p55"/>
          <p:cNvSpPr txBox="1"/>
          <p:nvPr/>
        </p:nvSpPr>
        <p:spPr>
          <a:xfrm>
            <a:off x="768125" y="1620700"/>
            <a:ext cx="7464000" cy="2164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latin typeface="Montserrat"/>
              <a:ea typeface="Montserrat"/>
              <a:cs typeface="Montserrat"/>
              <a:sym typeface="Montserrat"/>
            </a:endParaRPr>
          </a:p>
          <a:p>
            <a:pPr indent="-317500" lvl="0" marL="457200" rtl="0" algn="l">
              <a:lnSpc>
                <a:spcPct val="150000"/>
              </a:lnSpc>
              <a:spcBef>
                <a:spcPts val="0"/>
              </a:spcBef>
              <a:spcAft>
                <a:spcPts val="0"/>
              </a:spcAft>
              <a:buClr>
                <a:schemeClr val="accent4"/>
              </a:buClr>
              <a:buSzPts val="1400"/>
              <a:buFont typeface="Montserrat"/>
              <a:buChar char="●"/>
            </a:pPr>
            <a:r>
              <a:rPr lang="en">
                <a:latin typeface="Montserrat"/>
                <a:ea typeface="Montserrat"/>
                <a:cs typeface="Montserrat"/>
                <a:sym typeface="Montserrat"/>
              </a:rPr>
              <a:t>Write a query to find the month on month monthly active users (MAU)</a:t>
            </a:r>
            <a:endParaRPr>
              <a:latin typeface="Montserrat"/>
              <a:ea typeface="Montserrat"/>
              <a:cs typeface="Montserrat"/>
              <a:sym typeface="Montserrat"/>
            </a:endParaRPr>
          </a:p>
          <a:p>
            <a:pPr indent="-317500" lvl="0" marL="457200" rtl="0" algn="l">
              <a:lnSpc>
                <a:spcPct val="150000"/>
              </a:lnSpc>
              <a:spcBef>
                <a:spcPts val="0"/>
              </a:spcBef>
              <a:spcAft>
                <a:spcPts val="0"/>
              </a:spcAft>
              <a:buClr>
                <a:schemeClr val="accent4"/>
              </a:buClr>
              <a:buSzPts val="1400"/>
              <a:buFont typeface="Montserrat"/>
              <a:buChar char="●"/>
            </a:pPr>
            <a:r>
              <a:rPr lang="en">
                <a:latin typeface="Montserrat"/>
                <a:ea typeface="Montserrat"/>
                <a:cs typeface="Montserrat"/>
                <a:sym typeface="Montserrat"/>
              </a:rPr>
              <a:t>Use lag() function to get the active users in the previous month</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a:latin typeface="Montserrat"/>
              <a:ea typeface="Montserrat"/>
              <a:cs typeface="Montserrat"/>
              <a:sym typeface="Montserrat"/>
            </a:endParaRPr>
          </a:p>
          <a:p>
            <a:pPr indent="0" lvl="0" marL="457200" rtl="0" algn="l">
              <a:lnSpc>
                <a:spcPct val="150000"/>
              </a:lnSpc>
              <a:spcBef>
                <a:spcPts val="0"/>
              </a:spcBef>
              <a:spcAft>
                <a:spcPts val="0"/>
              </a:spcAft>
              <a:buNone/>
            </a:pPr>
            <a:r>
              <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b="1">
              <a:latin typeface="Montserrat"/>
              <a:ea typeface="Montserrat"/>
              <a:cs typeface="Montserrat"/>
              <a:sym typeface="Montserrat"/>
            </a:endParaRPr>
          </a:p>
        </p:txBody>
      </p:sp>
      <p:sp>
        <p:nvSpPr>
          <p:cNvPr id="263" name="Google Shape;263;p55"/>
          <p:cNvSpPr txBox="1"/>
          <p:nvPr/>
        </p:nvSpPr>
        <p:spPr>
          <a:xfrm>
            <a:off x="353925"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56"/>
          <p:cNvSpPr txBox="1"/>
          <p:nvPr>
            <p:ph idx="4294967295" type="title"/>
          </p:nvPr>
        </p:nvSpPr>
        <p:spPr>
          <a:xfrm>
            <a:off x="665250" y="654875"/>
            <a:ext cx="7914000" cy="8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chemeClr val="accent1"/>
                </a:solidFill>
                <a:latin typeface="Montserrat"/>
                <a:ea typeface="Montserrat"/>
                <a:cs typeface="Montserrat"/>
                <a:sym typeface="Montserrat"/>
              </a:rPr>
              <a:t>Act. 1 | bank</a:t>
            </a:r>
            <a:endParaRPr b="1" sz="50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b="1" sz="5000">
              <a:solidFill>
                <a:schemeClr val="accent1"/>
              </a:solidFill>
              <a:latin typeface="Montserrat"/>
              <a:ea typeface="Montserrat"/>
              <a:cs typeface="Montserrat"/>
              <a:sym typeface="Montserrat"/>
            </a:endParaRPr>
          </a:p>
        </p:txBody>
      </p:sp>
      <p:sp>
        <p:nvSpPr>
          <p:cNvPr id="269" name="Google Shape;269;p56"/>
          <p:cNvSpPr txBox="1"/>
          <p:nvPr/>
        </p:nvSpPr>
        <p:spPr>
          <a:xfrm>
            <a:off x="353925"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sp>
        <p:nvSpPr>
          <p:cNvPr id="270" name="Google Shape;270;p56"/>
          <p:cNvSpPr txBox="1"/>
          <p:nvPr/>
        </p:nvSpPr>
        <p:spPr>
          <a:xfrm>
            <a:off x="892200" y="1717700"/>
            <a:ext cx="7359600" cy="550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F2328"/>
                </a:solidFill>
                <a:highlight>
                  <a:srgbClr val="FFFFFF"/>
                </a:highlight>
              </a:rPr>
              <a:t>Keep working on the </a:t>
            </a:r>
            <a:r>
              <a:rPr lang="en" sz="1000">
                <a:solidFill>
                  <a:srgbClr val="188038"/>
                </a:solidFill>
                <a:highlight>
                  <a:srgbClr val="FFFFFF"/>
                </a:highlight>
                <a:latin typeface="Courier New"/>
                <a:ea typeface="Courier New"/>
                <a:cs typeface="Courier New"/>
                <a:sym typeface="Courier New"/>
              </a:rPr>
              <a:t>bank</a:t>
            </a:r>
            <a:r>
              <a:rPr lang="en" sz="1200">
                <a:solidFill>
                  <a:srgbClr val="1F2328"/>
                </a:solidFill>
                <a:highlight>
                  <a:srgbClr val="FFFFFF"/>
                </a:highlight>
              </a:rPr>
              <a:t> database.</a:t>
            </a:r>
            <a:endParaRPr sz="1200">
              <a:solidFill>
                <a:srgbClr val="1F2328"/>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1F2328"/>
                </a:solidFill>
                <a:highlight>
                  <a:srgbClr val="FFFFFF"/>
                </a:highlight>
              </a:rPr>
              <a:t>Modify the previous query to obtain the percentage of variation in the number of users compared with previous month.</a:t>
            </a:r>
            <a:endParaRPr sz="1200">
              <a:solidFill>
                <a:srgbClr val="1F2328"/>
              </a:solidFill>
              <a:highlight>
                <a:srgbClr val="FFFFFF"/>
              </a:highlight>
            </a:endParaRPr>
          </a:p>
          <a:p>
            <a:pPr indent="0" lvl="0" marL="0" marR="152400" rtl="0" algn="l">
              <a:lnSpc>
                <a:spcPct val="145000"/>
              </a:lnSpc>
              <a:spcBef>
                <a:spcPts val="1200"/>
              </a:spcBef>
              <a:spcAft>
                <a:spcPts val="0"/>
              </a:spcAft>
              <a:buClr>
                <a:schemeClr val="dk1"/>
              </a:buClr>
              <a:buSzPts val="1100"/>
              <a:buFont typeface="Arial"/>
              <a:buNone/>
            </a:pPr>
            <a:r>
              <a:rPr b="1" lang="en" sz="1100">
                <a:solidFill>
                  <a:srgbClr val="1F2328"/>
                </a:solidFill>
                <a:latin typeface="Courier New"/>
                <a:ea typeface="Courier New"/>
                <a:cs typeface="Courier New"/>
                <a:sym typeface="Courier New"/>
              </a:rPr>
              <a:t>-- the previous query:</a:t>
            </a:r>
            <a:endParaRPr b="1" sz="1100">
              <a:solidFill>
                <a:srgbClr val="1F2328"/>
              </a:solidFill>
              <a:latin typeface="Courier New"/>
              <a:ea typeface="Courier New"/>
              <a:cs typeface="Courier New"/>
              <a:sym typeface="Courier New"/>
            </a:endParaRPr>
          </a:p>
          <a:p>
            <a:pPr indent="0" lvl="0" marL="0" marR="152400" rtl="0" algn="l">
              <a:lnSpc>
                <a:spcPct val="145000"/>
              </a:lnSpc>
              <a:spcBef>
                <a:spcPts val="0"/>
              </a:spcBef>
              <a:spcAft>
                <a:spcPts val="0"/>
              </a:spcAft>
              <a:buClr>
                <a:schemeClr val="dk1"/>
              </a:buClr>
              <a:buSzPts val="1100"/>
              <a:buFont typeface="Arial"/>
              <a:buNone/>
            </a:pPr>
            <a:r>
              <a:rPr b="1" lang="en" sz="1100">
                <a:solidFill>
                  <a:srgbClr val="1F2328"/>
                </a:solidFill>
                <a:latin typeface="Courier New"/>
                <a:ea typeface="Courier New"/>
                <a:cs typeface="Courier New"/>
                <a:sym typeface="Courier New"/>
              </a:rPr>
              <a:t>with cte_activity as (</a:t>
            </a:r>
            <a:endParaRPr b="1" sz="1100">
              <a:solidFill>
                <a:srgbClr val="1F2328"/>
              </a:solidFill>
              <a:latin typeface="Courier New"/>
              <a:ea typeface="Courier New"/>
              <a:cs typeface="Courier New"/>
              <a:sym typeface="Courier New"/>
            </a:endParaRPr>
          </a:p>
          <a:p>
            <a:pPr indent="0" lvl="0" marL="457200" marR="152400" rtl="0" algn="l">
              <a:lnSpc>
                <a:spcPct val="145000"/>
              </a:lnSpc>
              <a:spcBef>
                <a:spcPts val="0"/>
              </a:spcBef>
              <a:spcAft>
                <a:spcPts val="0"/>
              </a:spcAft>
              <a:buClr>
                <a:schemeClr val="dk1"/>
              </a:buClr>
              <a:buSzPts val="1100"/>
              <a:buFont typeface="Arial"/>
              <a:buNone/>
            </a:pPr>
            <a:r>
              <a:rPr b="1" lang="en" sz="1100">
                <a:solidFill>
                  <a:srgbClr val="1F2328"/>
                </a:solidFill>
                <a:latin typeface="Courier New"/>
                <a:ea typeface="Courier New"/>
                <a:cs typeface="Courier New"/>
                <a:sym typeface="Courier New"/>
              </a:rPr>
              <a:t>select Active_users, lag(Active_users,1) over (partition by Activity_year) as last_month, Activity_year, Activity_month</a:t>
            </a:r>
            <a:endParaRPr b="1" sz="1100">
              <a:solidFill>
                <a:srgbClr val="1F2328"/>
              </a:solidFill>
              <a:latin typeface="Courier New"/>
              <a:ea typeface="Courier New"/>
              <a:cs typeface="Courier New"/>
              <a:sym typeface="Courier New"/>
            </a:endParaRPr>
          </a:p>
          <a:p>
            <a:pPr indent="0" lvl="0" marL="0" marR="152400" rtl="0" algn="l">
              <a:lnSpc>
                <a:spcPct val="145000"/>
              </a:lnSpc>
              <a:spcBef>
                <a:spcPts val="0"/>
              </a:spcBef>
              <a:spcAft>
                <a:spcPts val="0"/>
              </a:spcAft>
              <a:buClr>
                <a:schemeClr val="dk1"/>
              </a:buClr>
              <a:buSzPts val="1100"/>
              <a:buFont typeface="Arial"/>
              <a:buNone/>
            </a:pPr>
            <a:r>
              <a:rPr b="1" lang="en" sz="1100">
                <a:solidFill>
                  <a:srgbClr val="1F2328"/>
                </a:solidFill>
                <a:latin typeface="Courier New"/>
                <a:ea typeface="Courier New"/>
                <a:cs typeface="Courier New"/>
                <a:sym typeface="Courier New"/>
              </a:rPr>
              <a:t>  from Monthly_active_users</a:t>
            </a:r>
            <a:endParaRPr b="1" sz="1100">
              <a:solidFill>
                <a:srgbClr val="1F2328"/>
              </a:solidFill>
              <a:latin typeface="Courier New"/>
              <a:ea typeface="Courier New"/>
              <a:cs typeface="Courier New"/>
              <a:sym typeface="Courier New"/>
            </a:endParaRPr>
          </a:p>
          <a:p>
            <a:pPr indent="0" lvl="0" marL="0" marR="152400" rtl="0" algn="l">
              <a:lnSpc>
                <a:spcPct val="145000"/>
              </a:lnSpc>
              <a:spcBef>
                <a:spcPts val="0"/>
              </a:spcBef>
              <a:spcAft>
                <a:spcPts val="0"/>
              </a:spcAft>
              <a:buClr>
                <a:schemeClr val="dk1"/>
              </a:buClr>
              <a:buSzPts val="1100"/>
              <a:buFont typeface="Arial"/>
              <a:buNone/>
            </a:pPr>
            <a:r>
              <a:rPr b="1" lang="en" sz="1100">
                <a:solidFill>
                  <a:srgbClr val="1F2328"/>
                </a:solidFill>
                <a:latin typeface="Courier New"/>
                <a:ea typeface="Courier New"/>
                <a:cs typeface="Courier New"/>
                <a:sym typeface="Courier New"/>
              </a:rPr>
              <a:t>)</a:t>
            </a:r>
            <a:endParaRPr b="1" sz="1100">
              <a:solidFill>
                <a:srgbClr val="1F2328"/>
              </a:solidFill>
              <a:latin typeface="Courier New"/>
              <a:ea typeface="Courier New"/>
              <a:cs typeface="Courier New"/>
              <a:sym typeface="Courier New"/>
            </a:endParaRPr>
          </a:p>
          <a:p>
            <a:pPr indent="0" lvl="0" marL="0" marR="152400" rtl="0" algn="l">
              <a:lnSpc>
                <a:spcPct val="145000"/>
              </a:lnSpc>
              <a:spcBef>
                <a:spcPts val="0"/>
              </a:spcBef>
              <a:spcAft>
                <a:spcPts val="0"/>
              </a:spcAft>
              <a:buClr>
                <a:schemeClr val="dk1"/>
              </a:buClr>
              <a:buSzPts val="1100"/>
              <a:buFont typeface="Arial"/>
              <a:buNone/>
            </a:pPr>
            <a:r>
              <a:rPr b="1" lang="en" sz="1100">
                <a:solidFill>
                  <a:srgbClr val="1F2328"/>
                </a:solidFill>
                <a:latin typeface="Courier New"/>
                <a:ea typeface="Courier New"/>
                <a:cs typeface="Courier New"/>
                <a:sym typeface="Courier New"/>
              </a:rPr>
              <a:t>select * from cte_activity</a:t>
            </a:r>
            <a:endParaRPr b="1" sz="1100">
              <a:solidFill>
                <a:srgbClr val="1F2328"/>
              </a:solidFill>
              <a:latin typeface="Courier New"/>
              <a:ea typeface="Courier New"/>
              <a:cs typeface="Courier New"/>
              <a:sym typeface="Courier New"/>
            </a:endParaRPr>
          </a:p>
          <a:p>
            <a:pPr indent="0" lvl="0" marL="0" marR="152400" rtl="0" algn="l">
              <a:lnSpc>
                <a:spcPct val="145000"/>
              </a:lnSpc>
              <a:spcBef>
                <a:spcPts val="0"/>
              </a:spcBef>
              <a:spcAft>
                <a:spcPts val="0"/>
              </a:spcAft>
              <a:buClr>
                <a:schemeClr val="dk1"/>
              </a:buClr>
              <a:buSzPts val="1100"/>
              <a:buFont typeface="Arial"/>
              <a:buNone/>
            </a:pPr>
            <a:r>
              <a:rPr b="1" lang="en" sz="1100">
                <a:solidFill>
                  <a:srgbClr val="1F2328"/>
                </a:solidFill>
                <a:latin typeface="Courier New"/>
                <a:ea typeface="Courier New"/>
                <a:cs typeface="Courier New"/>
                <a:sym typeface="Courier New"/>
              </a:rPr>
              <a:t>where last_month is not null;</a:t>
            </a:r>
            <a:endParaRPr b="1" sz="1100">
              <a:solidFill>
                <a:srgbClr val="1F2328"/>
              </a:solidFill>
              <a:latin typeface="Courier New"/>
              <a:ea typeface="Courier New"/>
              <a:cs typeface="Courier New"/>
              <a:sym typeface="Courier New"/>
            </a:endParaRPr>
          </a:p>
          <a:p>
            <a:pPr indent="0" lvl="0" marL="0" marR="152400" rtl="0" algn="l">
              <a:lnSpc>
                <a:spcPct val="145000"/>
              </a:lnSpc>
              <a:spcBef>
                <a:spcPts val="0"/>
              </a:spcBef>
              <a:spcAft>
                <a:spcPts val="0"/>
              </a:spcAft>
              <a:buClr>
                <a:schemeClr val="dk1"/>
              </a:buClr>
              <a:buSzPts val="1100"/>
              <a:buFont typeface="Arial"/>
              <a:buNone/>
            </a:pPr>
            <a:r>
              <a:t/>
            </a:r>
            <a:endParaRPr>
              <a:solidFill>
                <a:srgbClr val="1F2328"/>
              </a:solidFill>
              <a:highlight>
                <a:srgbClr val="FFFFFF"/>
              </a:highlight>
            </a:endParaRPr>
          </a:p>
          <a:p>
            <a:pPr indent="0" lvl="0" marL="0" marR="152400" rtl="0" algn="l">
              <a:lnSpc>
                <a:spcPct val="145000"/>
              </a:lnSpc>
              <a:spcBef>
                <a:spcPts val="1200"/>
              </a:spcBef>
              <a:spcAft>
                <a:spcPts val="0"/>
              </a:spcAft>
              <a:buClr>
                <a:schemeClr val="dk1"/>
              </a:buClr>
              <a:buSzPts val="1100"/>
              <a:buFont typeface="Arial"/>
              <a:buNone/>
            </a:pPr>
            <a:r>
              <a:t/>
            </a:r>
            <a:endParaRPr>
              <a:solidFill>
                <a:srgbClr val="1F2328"/>
              </a:solidFill>
              <a:highlight>
                <a:srgbClr val="FFFFFF"/>
              </a:highlight>
            </a:endParaRPr>
          </a:p>
          <a:p>
            <a:pPr indent="0" lvl="0" marL="2286000" marR="152400" rtl="0" algn="l">
              <a:lnSpc>
                <a:spcPct val="145000"/>
              </a:lnSpc>
              <a:spcBef>
                <a:spcPts val="1200"/>
              </a:spcBef>
              <a:spcAft>
                <a:spcPts val="0"/>
              </a:spcAft>
              <a:buNone/>
            </a:pPr>
            <a:r>
              <a:t/>
            </a:r>
            <a:endParaRPr>
              <a:solidFill>
                <a:srgbClr val="1F2328"/>
              </a:solidFill>
              <a:highlight>
                <a:srgbClr val="FFFFFF"/>
              </a:highlight>
            </a:endParaRPr>
          </a:p>
          <a:p>
            <a:pPr indent="0" lvl="0" marL="0" rtl="0" algn="l">
              <a:lnSpc>
                <a:spcPct val="115000"/>
              </a:lnSpc>
              <a:spcBef>
                <a:spcPts val="1200"/>
              </a:spcBef>
              <a:spcAft>
                <a:spcPts val="0"/>
              </a:spcAft>
              <a:buNone/>
            </a:pPr>
            <a:r>
              <a:t/>
            </a:r>
            <a:endParaRPr sz="1600">
              <a:solidFill>
                <a:srgbClr val="1F2328"/>
              </a:solidFill>
              <a:highlight>
                <a:srgbClr val="FFFFFF"/>
              </a:highlight>
            </a:endParaRPr>
          </a:p>
          <a:p>
            <a:pPr indent="0" lvl="0" marL="457200" rtl="0" algn="l">
              <a:lnSpc>
                <a:spcPct val="115000"/>
              </a:lnSpc>
              <a:spcBef>
                <a:spcPts val="300"/>
              </a:spcBef>
              <a:spcAft>
                <a:spcPts val="0"/>
              </a:spcAft>
              <a:buNone/>
            </a:pPr>
            <a:r>
              <a:t/>
            </a:r>
            <a:endParaRPr sz="1200">
              <a:solidFill>
                <a:srgbClr val="1F2328"/>
              </a:solidFill>
              <a:highlight>
                <a:srgbClr val="FFFFFF"/>
              </a:highlight>
            </a:endParaRPr>
          </a:p>
          <a:p>
            <a:pPr indent="0" lvl="0" marL="457200" rtl="0" algn="l">
              <a:lnSpc>
                <a:spcPct val="115000"/>
              </a:lnSpc>
              <a:spcBef>
                <a:spcPts val="300"/>
              </a:spcBef>
              <a:spcAft>
                <a:spcPts val="0"/>
              </a:spcAft>
              <a:buNone/>
            </a:pPr>
            <a:r>
              <a:t/>
            </a:r>
            <a:endParaRPr sz="1200">
              <a:solidFill>
                <a:srgbClr val="1F2328"/>
              </a:solidFill>
              <a:highlight>
                <a:srgbClr val="FFFFFF"/>
              </a:highlight>
            </a:endParaRPr>
          </a:p>
          <a:p>
            <a:pPr indent="0" lvl="0" marL="0" rtl="0" algn="l">
              <a:lnSpc>
                <a:spcPct val="115000"/>
              </a:lnSpc>
              <a:spcBef>
                <a:spcPts val="300"/>
              </a:spcBef>
              <a:spcAft>
                <a:spcPts val="0"/>
              </a:spcAft>
              <a:buNone/>
            </a:pPr>
            <a:r>
              <a:t/>
            </a:r>
            <a:endParaRPr sz="1200">
              <a:solidFill>
                <a:srgbClr val="1F2328"/>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57"/>
          <p:cNvSpPr txBox="1"/>
          <p:nvPr/>
        </p:nvSpPr>
        <p:spPr>
          <a:xfrm>
            <a:off x="585600" y="909400"/>
            <a:ext cx="66945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2DC5FA"/>
                </a:solidFill>
                <a:latin typeface="Montserrat"/>
                <a:ea typeface="Montserrat"/>
                <a:cs typeface="Montserrat"/>
                <a:sym typeface="Montserrat"/>
              </a:rPr>
              <a:t>SELF JOINS</a:t>
            </a:r>
            <a:endParaRPr sz="2300">
              <a:solidFill>
                <a:srgbClr val="434343"/>
              </a:solidFill>
              <a:latin typeface="Montserrat"/>
              <a:ea typeface="Montserrat"/>
              <a:cs typeface="Montserrat"/>
              <a:sym typeface="Montserrat"/>
            </a:endParaRPr>
          </a:p>
        </p:txBody>
      </p:sp>
      <p:sp>
        <p:nvSpPr>
          <p:cNvPr id="276" name="Google Shape;276;p57"/>
          <p:cNvSpPr txBox="1"/>
          <p:nvPr/>
        </p:nvSpPr>
        <p:spPr>
          <a:xfrm>
            <a:off x="430125" y="1620700"/>
            <a:ext cx="8280600" cy="2164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latin typeface="Montserrat"/>
                <a:ea typeface="Montserrat"/>
                <a:cs typeface="Montserrat"/>
                <a:sym typeface="Montserrat"/>
              </a:rPr>
              <a:t>Use self joins to perform rolling calculations:</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a:latin typeface="Montserrat"/>
              <a:ea typeface="Montserrat"/>
              <a:cs typeface="Montserrat"/>
              <a:sym typeface="Montserrat"/>
            </a:endParaRPr>
          </a:p>
          <a:p>
            <a:pPr indent="-317500" lvl="0" marL="457200" rtl="0" algn="l">
              <a:lnSpc>
                <a:spcPct val="150000"/>
              </a:lnSpc>
              <a:spcBef>
                <a:spcPts val="0"/>
              </a:spcBef>
              <a:spcAft>
                <a:spcPts val="0"/>
              </a:spcAft>
              <a:buClr>
                <a:schemeClr val="accent4"/>
              </a:buClr>
              <a:buSzPts val="1400"/>
              <a:buFont typeface="Montserrat"/>
              <a:buChar char="●"/>
            </a:pPr>
            <a:r>
              <a:rPr lang="en">
                <a:latin typeface="Montserrat"/>
                <a:ea typeface="Montserrat"/>
                <a:cs typeface="Montserrat"/>
                <a:sym typeface="Montserrat"/>
              </a:rPr>
              <a:t>Number of retained users per month</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a:latin typeface="Montserrat"/>
              <a:ea typeface="Montserrat"/>
              <a:cs typeface="Montserrat"/>
              <a:sym typeface="Montserrat"/>
            </a:endParaRPr>
          </a:p>
          <a:p>
            <a:pPr indent="0" lvl="0" marL="0" rtl="0" algn="l">
              <a:lnSpc>
                <a:spcPct val="150000"/>
              </a:lnSpc>
              <a:spcBef>
                <a:spcPts val="0"/>
              </a:spcBef>
              <a:spcAft>
                <a:spcPts val="0"/>
              </a:spcAft>
              <a:buNone/>
            </a:pPr>
            <a:r>
              <a:rPr lang="en">
                <a:latin typeface="Montserrat"/>
                <a:ea typeface="Montserrat"/>
                <a:cs typeface="Montserrat"/>
                <a:sym typeface="Montserrat"/>
              </a:rPr>
              <a:t>So far we computed the total number of customers, but we are interested in the UNIQUE customer variation month to month. In other words, how many which unique customers keep renting from month to month? (customer_id present in one month and in the next one).</a:t>
            </a:r>
            <a:endParaRPr>
              <a:latin typeface="Montserrat"/>
              <a:ea typeface="Montserrat"/>
              <a:cs typeface="Montserrat"/>
              <a:sym typeface="Montserrat"/>
            </a:endParaRPr>
          </a:p>
          <a:p>
            <a:pPr indent="0" lvl="0" marL="457200" rtl="0" algn="l">
              <a:lnSpc>
                <a:spcPct val="150000"/>
              </a:lnSpc>
              <a:spcBef>
                <a:spcPts val="0"/>
              </a:spcBef>
              <a:spcAft>
                <a:spcPts val="0"/>
              </a:spcAft>
              <a:buNone/>
            </a:pPr>
            <a:r>
              <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b="1">
              <a:latin typeface="Montserrat"/>
              <a:ea typeface="Montserrat"/>
              <a:cs typeface="Montserrat"/>
              <a:sym typeface="Montserrat"/>
            </a:endParaRPr>
          </a:p>
        </p:txBody>
      </p:sp>
      <p:sp>
        <p:nvSpPr>
          <p:cNvPr id="277" name="Google Shape;277;p57"/>
          <p:cNvSpPr txBox="1"/>
          <p:nvPr/>
        </p:nvSpPr>
        <p:spPr>
          <a:xfrm>
            <a:off x="353925"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